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17"/>
  </p:notesMasterIdLst>
  <p:sldIdLst>
    <p:sldId id="256" r:id="rId5"/>
    <p:sldId id="267" r:id="rId6"/>
    <p:sldId id="266" r:id="rId7"/>
    <p:sldId id="262" r:id="rId8"/>
    <p:sldId id="257" r:id="rId9"/>
    <p:sldId id="258" r:id="rId10"/>
    <p:sldId id="269" r:id="rId11"/>
    <p:sldId id="270" r:id="rId12"/>
    <p:sldId id="271" r:id="rId13"/>
    <p:sldId id="272" r:id="rId14"/>
    <p:sldId id="273"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B12CD-8856-B06E-0881-91B8272C38F6}" name="Lene Barslund Højris" initials="LH" userId="S::lbh@lnfs.dk::cc1da1ee-766f-46d3-9707-e78f70b99187" providerId="AD"/>
  <p188:author id="{5B5A05F7-9EB9-E138-BBA9-958497CA0962}" name="Vibeke Tietge" initials="VT" userId="S::vt@lnfs.dk::d597c180-5e5c-46e7-a6bb-c317b45e1c8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07" autoAdjust="0"/>
  </p:normalViewPr>
  <p:slideViewPr>
    <p:cSldViewPr snapToGrid="0">
      <p:cViewPr varScale="1">
        <p:scale>
          <a:sx n="67" d="100"/>
          <a:sy n="67" d="100"/>
        </p:scale>
        <p:origin x="126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beke Tietge" userId="d597c180-5e5c-46e7-a6bb-c317b45e1c89" providerId="ADAL" clId="{DDFC80FE-ECAD-48C2-9345-D52D79B30482}"/>
    <pc:docChg chg="modSld">
      <pc:chgData name="Vibeke Tietge" userId="d597c180-5e5c-46e7-a6bb-c317b45e1c89" providerId="ADAL" clId="{DDFC80FE-ECAD-48C2-9345-D52D79B30482}" dt="2025-06-20T09:24:56.042" v="362" actId="20577"/>
      <pc:docMkLst>
        <pc:docMk/>
      </pc:docMkLst>
      <pc:sldChg chg="modNotesTx">
        <pc:chgData name="Vibeke Tietge" userId="d597c180-5e5c-46e7-a6bb-c317b45e1c89" providerId="ADAL" clId="{DDFC80FE-ECAD-48C2-9345-D52D79B30482}" dt="2025-06-20T09:20:43.946" v="67" actId="20577"/>
        <pc:sldMkLst>
          <pc:docMk/>
          <pc:sldMk cId="309625394" sldId="258"/>
        </pc:sldMkLst>
      </pc:sldChg>
      <pc:sldChg chg="modSp mod modNotesTx">
        <pc:chgData name="Vibeke Tietge" userId="d597c180-5e5c-46e7-a6bb-c317b45e1c89" providerId="ADAL" clId="{DDFC80FE-ECAD-48C2-9345-D52D79B30482}" dt="2025-06-20T09:19:12.650" v="66" actId="20577"/>
        <pc:sldMkLst>
          <pc:docMk/>
          <pc:sldMk cId="1926496363" sldId="266"/>
        </pc:sldMkLst>
        <pc:spChg chg="mod">
          <ac:chgData name="Vibeke Tietge" userId="d597c180-5e5c-46e7-a6bb-c317b45e1c89" providerId="ADAL" clId="{DDFC80FE-ECAD-48C2-9345-D52D79B30482}" dt="2025-06-20T09:18:35.803" v="61" actId="20577"/>
          <ac:spMkLst>
            <pc:docMk/>
            <pc:sldMk cId="1926496363" sldId="266"/>
            <ac:spMk id="7" creationId="{8E2C0DB5-315D-D016-0693-AA0BDE6646B9}"/>
          </ac:spMkLst>
        </pc:spChg>
        <pc:spChg chg="mod">
          <ac:chgData name="Vibeke Tietge" userId="d597c180-5e5c-46e7-a6bb-c317b45e1c89" providerId="ADAL" clId="{DDFC80FE-ECAD-48C2-9345-D52D79B30482}" dt="2025-06-20T09:19:12.650" v="66" actId="20577"/>
          <ac:spMkLst>
            <pc:docMk/>
            <pc:sldMk cId="1926496363" sldId="266"/>
            <ac:spMk id="15" creationId="{3137EAE3-678A-F209-89D2-1B4DB3C54642}"/>
          </ac:spMkLst>
        </pc:spChg>
      </pc:sldChg>
      <pc:sldChg chg="modSp mod">
        <pc:chgData name="Vibeke Tietge" userId="d597c180-5e5c-46e7-a6bb-c317b45e1c89" providerId="ADAL" clId="{DDFC80FE-ECAD-48C2-9345-D52D79B30482}" dt="2025-06-20T09:15:47.837" v="1" actId="20577"/>
        <pc:sldMkLst>
          <pc:docMk/>
          <pc:sldMk cId="2835975410" sldId="267"/>
        </pc:sldMkLst>
        <pc:spChg chg="mod">
          <ac:chgData name="Vibeke Tietge" userId="d597c180-5e5c-46e7-a6bb-c317b45e1c89" providerId="ADAL" clId="{DDFC80FE-ECAD-48C2-9345-D52D79B30482}" dt="2025-06-20T09:15:47.837" v="1" actId="20577"/>
          <ac:spMkLst>
            <pc:docMk/>
            <pc:sldMk cId="2835975410" sldId="267"/>
            <ac:spMk id="7" creationId="{3D2B059B-9A39-5D14-666A-9450181B1EA4}"/>
          </ac:spMkLst>
        </pc:spChg>
      </pc:sldChg>
      <pc:sldChg chg="modNotesTx">
        <pc:chgData name="Vibeke Tietge" userId="d597c180-5e5c-46e7-a6bb-c317b45e1c89" providerId="ADAL" clId="{DDFC80FE-ECAD-48C2-9345-D52D79B30482}" dt="2025-06-20T09:24:56.042" v="362" actId="20577"/>
        <pc:sldMkLst>
          <pc:docMk/>
          <pc:sldMk cId="2022352516" sldId="272"/>
        </pc:sldMkLst>
      </pc:sldChg>
    </pc:docChg>
  </pc:docChgLst>
  <pc:docChgLst>
    <pc:chgData name="Vibeke Tietge" userId="d597c180-5e5c-46e7-a6bb-c317b45e1c89" providerId="ADAL" clId="{66E50388-C59D-475B-8481-EB95CEED0A43}"/>
    <pc:docChg chg="modSld">
      <pc:chgData name="Vibeke Tietge" userId="d597c180-5e5c-46e7-a6bb-c317b45e1c89" providerId="ADAL" clId="{66E50388-C59D-475B-8481-EB95CEED0A43}" dt="2025-01-31T08:47:20.385" v="59" actId="20577"/>
      <pc:docMkLst>
        <pc:docMk/>
      </pc:docMkLst>
      <pc:sldChg chg="modSp mod modNotesTx">
        <pc:chgData name="Vibeke Tietge" userId="d597c180-5e5c-46e7-a6bb-c317b45e1c89" providerId="ADAL" clId="{66E50388-C59D-475B-8481-EB95CEED0A43}" dt="2025-01-31T08:47:20.385" v="59" actId="20577"/>
        <pc:sldMkLst>
          <pc:docMk/>
          <pc:sldMk cId="3004466857" sldId="257"/>
        </pc:sldMkLst>
      </pc:sldChg>
      <pc:sldChg chg="modSp mod">
        <pc:chgData name="Vibeke Tietge" userId="d597c180-5e5c-46e7-a6bb-c317b45e1c89" providerId="ADAL" clId="{66E50388-C59D-475B-8481-EB95CEED0A43}" dt="2025-01-31T08:46:20.405" v="52" actId="20577"/>
        <pc:sldMkLst>
          <pc:docMk/>
          <pc:sldMk cId="4229163658" sldId="262"/>
        </pc:sldMkLst>
      </pc:sldChg>
      <pc:sldChg chg="modSp mod">
        <pc:chgData name="Vibeke Tietge" userId="d597c180-5e5c-46e7-a6bb-c317b45e1c89" providerId="ADAL" clId="{66E50388-C59D-475B-8481-EB95CEED0A43}" dt="2025-01-31T08:39:54.430" v="27" actId="20577"/>
        <pc:sldMkLst>
          <pc:docMk/>
          <pc:sldMk cId="1926496363" sldId="266"/>
        </pc:sldMkLst>
      </pc:sldChg>
      <pc:sldChg chg="modSp mod">
        <pc:chgData name="Vibeke Tietge" userId="d597c180-5e5c-46e7-a6bb-c317b45e1c89" providerId="ADAL" clId="{66E50388-C59D-475B-8481-EB95CEED0A43}" dt="2025-01-31T08:32:34.977" v="4" actId="20577"/>
        <pc:sldMkLst>
          <pc:docMk/>
          <pc:sldMk cId="2835975410" sldId="267"/>
        </pc:sldMkLst>
      </pc:sldChg>
    </pc:docChg>
  </pc:docChgLst>
  <pc:docChgLst>
    <pc:chgData name="Vibeke Tietge" userId="d597c180-5e5c-46e7-a6bb-c317b45e1c89" providerId="ADAL" clId="{0D961AC4-FCC0-4027-9C65-0977E8CE7805}"/>
    <pc:docChg chg="modSld">
      <pc:chgData name="Vibeke Tietge" userId="d597c180-5e5c-46e7-a6bb-c317b45e1c89" providerId="ADAL" clId="{0D961AC4-FCC0-4027-9C65-0977E8CE7805}" dt="2025-02-06T12:30:59.209" v="2" actId="113"/>
      <pc:docMkLst>
        <pc:docMk/>
      </pc:docMkLst>
      <pc:sldChg chg="modSp mod">
        <pc:chgData name="Vibeke Tietge" userId="d597c180-5e5c-46e7-a6bb-c317b45e1c89" providerId="ADAL" clId="{0D961AC4-FCC0-4027-9C65-0977E8CE7805}" dt="2025-02-06T12:30:59.209" v="2" actId="113"/>
        <pc:sldMkLst>
          <pc:docMk/>
          <pc:sldMk cId="4229163658" sldId="262"/>
        </pc:sldMkLst>
      </pc:sldChg>
    </pc:docChg>
  </pc:docChgLst>
  <pc:docChgLst>
    <pc:chgData name="Vibeke Tietge" userId="d597c180-5e5c-46e7-a6bb-c317b45e1c89" providerId="ADAL" clId="{11FA99E0-C5A5-45F5-9FE5-279C5E15AB9E}"/>
    <pc:docChg chg="undo custSel addSld delSld modSld">
      <pc:chgData name="Vibeke Tietge" userId="d597c180-5e5c-46e7-a6bb-c317b45e1c89" providerId="ADAL" clId="{11FA99E0-C5A5-45F5-9FE5-279C5E15AB9E}" dt="2024-10-04T11:05:51.744" v="2940" actId="1076"/>
      <pc:docMkLst>
        <pc:docMk/>
      </pc:docMkLst>
      <pc:sldChg chg="addSp delSp modSp mod addAnim delAnim modNotesTx">
        <pc:chgData name="Vibeke Tietge" userId="d597c180-5e5c-46e7-a6bb-c317b45e1c89" providerId="ADAL" clId="{11FA99E0-C5A5-45F5-9FE5-279C5E15AB9E}" dt="2024-10-01T06:29:05.327" v="2738" actId="1076"/>
        <pc:sldMkLst>
          <pc:docMk/>
          <pc:sldMk cId="3580510284" sldId="256"/>
        </pc:sldMkLst>
      </pc:sldChg>
      <pc:sldChg chg="addSp delSp modSp mod modNotesTx">
        <pc:chgData name="Vibeke Tietge" userId="d597c180-5e5c-46e7-a6bb-c317b45e1c89" providerId="ADAL" clId="{11FA99E0-C5A5-45F5-9FE5-279C5E15AB9E}" dt="2024-10-01T06:19:59.101" v="1999" actId="1076"/>
        <pc:sldMkLst>
          <pc:docMk/>
          <pc:sldMk cId="3004466857" sldId="257"/>
        </pc:sldMkLst>
      </pc:sldChg>
      <pc:sldChg chg="addSp delSp modSp mod modNotesTx">
        <pc:chgData name="Vibeke Tietge" userId="d597c180-5e5c-46e7-a6bb-c317b45e1c89" providerId="ADAL" clId="{11FA99E0-C5A5-45F5-9FE5-279C5E15AB9E}" dt="2024-10-01T06:26:49.678" v="2716" actId="20577"/>
        <pc:sldMkLst>
          <pc:docMk/>
          <pc:sldMk cId="309625394" sldId="258"/>
        </pc:sldMkLst>
      </pc:sldChg>
      <pc:sldChg chg="del">
        <pc:chgData name="Vibeke Tietge" userId="d597c180-5e5c-46e7-a6bb-c317b45e1c89" providerId="ADAL" clId="{11FA99E0-C5A5-45F5-9FE5-279C5E15AB9E}" dt="2024-10-01T06:18:32.367" v="1992" actId="47"/>
        <pc:sldMkLst>
          <pc:docMk/>
          <pc:sldMk cId="3343984496" sldId="260"/>
        </pc:sldMkLst>
      </pc:sldChg>
      <pc:sldChg chg="del">
        <pc:chgData name="Vibeke Tietge" userId="d597c180-5e5c-46e7-a6bb-c317b45e1c89" providerId="ADAL" clId="{11FA99E0-C5A5-45F5-9FE5-279C5E15AB9E}" dt="2024-09-30T12:27:32.282" v="1721" actId="47"/>
        <pc:sldMkLst>
          <pc:docMk/>
          <pc:sldMk cId="1973072775" sldId="261"/>
        </pc:sldMkLst>
      </pc:sldChg>
      <pc:sldChg chg="addSp modSp mod modNotesTx">
        <pc:chgData name="Vibeke Tietge" userId="d597c180-5e5c-46e7-a6bb-c317b45e1c89" providerId="ADAL" clId="{11FA99E0-C5A5-45F5-9FE5-279C5E15AB9E}" dt="2024-10-02T10:12:01.019" v="2816" actId="20577"/>
        <pc:sldMkLst>
          <pc:docMk/>
          <pc:sldMk cId="4229163658" sldId="262"/>
        </pc:sldMkLst>
      </pc:sldChg>
      <pc:sldChg chg="del">
        <pc:chgData name="Vibeke Tietge" userId="d597c180-5e5c-46e7-a6bb-c317b45e1c89" providerId="ADAL" clId="{11FA99E0-C5A5-45F5-9FE5-279C5E15AB9E}" dt="2024-10-01T06:18:28.208" v="1989" actId="47"/>
        <pc:sldMkLst>
          <pc:docMk/>
          <pc:sldMk cId="3931406947" sldId="263"/>
        </pc:sldMkLst>
      </pc:sldChg>
      <pc:sldChg chg="del">
        <pc:chgData name="Vibeke Tietge" userId="d597c180-5e5c-46e7-a6bb-c317b45e1c89" providerId="ADAL" clId="{11FA99E0-C5A5-45F5-9FE5-279C5E15AB9E}" dt="2024-10-01T06:18:29.621" v="1990" actId="47"/>
        <pc:sldMkLst>
          <pc:docMk/>
          <pc:sldMk cId="302547980" sldId="265"/>
        </pc:sldMkLst>
      </pc:sldChg>
      <pc:sldChg chg="addSp delSp modSp mod modNotesTx">
        <pc:chgData name="Vibeke Tietge" userId="d597c180-5e5c-46e7-a6bb-c317b45e1c89" providerId="ADAL" clId="{11FA99E0-C5A5-45F5-9FE5-279C5E15AB9E}" dt="2024-10-01T05:59:02.630" v="1830" actId="1076"/>
        <pc:sldMkLst>
          <pc:docMk/>
          <pc:sldMk cId="1926496363" sldId="266"/>
        </pc:sldMkLst>
      </pc:sldChg>
      <pc:sldChg chg="addSp delSp modSp mod modNotesTx">
        <pc:chgData name="Vibeke Tietge" userId="d597c180-5e5c-46e7-a6bb-c317b45e1c89" providerId="ADAL" clId="{11FA99E0-C5A5-45F5-9FE5-279C5E15AB9E}" dt="2024-09-30T07:51:38.768" v="225" actId="20577"/>
        <pc:sldMkLst>
          <pc:docMk/>
          <pc:sldMk cId="2835975410" sldId="267"/>
        </pc:sldMkLst>
      </pc:sldChg>
      <pc:sldChg chg="del">
        <pc:chgData name="Vibeke Tietge" userId="d597c180-5e5c-46e7-a6bb-c317b45e1c89" providerId="ADAL" clId="{11FA99E0-C5A5-45F5-9FE5-279C5E15AB9E}" dt="2024-10-01T06:18:30.664" v="1991" actId="47"/>
        <pc:sldMkLst>
          <pc:docMk/>
          <pc:sldMk cId="1638046248" sldId="268"/>
        </pc:sldMkLst>
      </pc:sldChg>
      <pc:sldChg chg="del">
        <pc:chgData name="Vibeke Tietge" userId="d597c180-5e5c-46e7-a6bb-c317b45e1c89" providerId="ADAL" clId="{11FA99E0-C5A5-45F5-9FE5-279C5E15AB9E}" dt="2024-09-30T12:27:25.068" v="1720" actId="47"/>
        <pc:sldMkLst>
          <pc:docMk/>
          <pc:sldMk cId="2551459405" sldId="269"/>
        </pc:sldMkLst>
      </pc:sldChg>
      <pc:sldChg chg="modSp add mod modNotesTx">
        <pc:chgData name="Vibeke Tietge" userId="d597c180-5e5c-46e7-a6bb-c317b45e1c89" providerId="ADAL" clId="{11FA99E0-C5A5-45F5-9FE5-279C5E15AB9E}" dt="2024-09-30T12:35:01.761" v="1816" actId="20577"/>
        <pc:sldMkLst>
          <pc:docMk/>
          <pc:sldMk cId="3078296228" sldId="269"/>
        </pc:sldMkLst>
      </pc:sldChg>
      <pc:sldChg chg="modSp add mod modNotesTx">
        <pc:chgData name="Vibeke Tietge" userId="d597c180-5e5c-46e7-a6bb-c317b45e1c89" providerId="ADAL" clId="{11FA99E0-C5A5-45F5-9FE5-279C5E15AB9E}" dt="2024-10-01T06:07:32.450" v="1921" actId="114"/>
        <pc:sldMkLst>
          <pc:docMk/>
          <pc:sldMk cId="283419782" sldId="270"/>
        </pc:sldMkLst>
      </pc:sldChg>
      <pc:sldChg chg="modSp add mod modNotesTx">
        <pc:chgData name="Vibeke Tietge" userId="d597c180-5e5c-46e7-a6bb-c317b45e1c89" providerId="ADAL" clId="{11FA99E0-C5A5-45F5-9FE5-279C5E15AB9E}" dt="2024-10-01T06:09:24.318" v="1946" actId="27636"/>
        <pc:sldMkLst>
          <pc:docMk/>
          <pc:sldMk cId="2078805013" sldId="271"/>
        </pc:sldMkLst>
      </pc:sldChg>
      <pc:sldChg chg="modSp add mod modNotesTx">
        <pc:chgData name="Vibeke Tietge" userId="d597c180-5e5c-46e7-a6bb-c317b45e1c89" providerId="ADAL" clId="{11FA99E0-C5A5-45F5-9FE5-279C5E15AB9E}" dt="2024-10-01T06:16:23.999" v="1974" actId="20577"/>
        <pc:sldMkLst>
          <pc:docMk/>
          <pc:sldMk cId="2022352516" sldId="272"/>
        </pc:sldMkLst>
      </pc:sldChg>
      <pc:sldChg chg="modSp add mod modNotesTx">
        <pc:chgData name="Vibeke Tietge" userId="d597c180-5e5c-46e7-a6bb-c317b45e1c89" providerId="ADAL" clId="{11FA99E0-C5A5-45F5-9FE5-279C5E15AB9E}" dt="2024-10-01T06:18:02.503" v="1988" actId="1076"/>
        <pc:sldMkLst>
          <pc:docMk/>
          <pc:sldMk cId="2108251392" sldId="273"/>
        </pc:sldMkLst>
      </pc:sldChg>
      <pc:sldChg chg="addSp delSp modSp new mod modNotesTx">
        <pc:chgData name="Vibeke Tietge" userId="d597c180-5e5c-46e7-a6bb-c317b45e1c89" providerId="ADAL" clId="{11FA99E0-C5A5-45F5-9FE5-279C5E15AB9E}" dt="2024-10-04T11:05:51.744" v="2940" actId="1076"/>
        <pc:sldMkLst>
          <pc:docMk/>
          <pc:sldMk cId="3114766502"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82829-B5A2-49EF-A57D-F66DC06C2B0B}" type="datetimeFigureOut">
              <a:rPr lang="da-DK" smtClean="0"/>
              <a:t>20-06-2025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D11EA-39B1-46E5-8687-15E3864A3F09}" type="slidenum">
              <a:rPr lang="da-DK" smtClean="0"/>
              <a:t>‹nr.›</a:t>
            </a:fld>
            <a:endParaRPr lang="da-DK"/>
          </a:p>
        </p:txBody>
      </p:sp>
    </p:spTree>
    <p:extLst>
      <p:ext uri="{BB962C8B-B14F-4D97-AF65-F5344CB8AC3E}">
        <p14:creationId xmlns:p14="http://schemas.microsoft.com/office/powerpoint/2010/main" val="388121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2D11EA-39B1-46E5-8687-15E3864A3F09}" type="slidenum">
              <a:rPr lang="da-DK" smtClean="0"/>
              <a:t>1</a:t>
            </a:fld>
            <a:endParaRPr lang="da-DK" dirty="0"/>
          </a:p>
        </p:txBody>
      </p:sp>
    </p:spTree>
    <p:extLst>
      <p:ext uri="{BB962C8B-B14F-4D97-AF65-F5344CB8AC3E}">
        <p14:creationId xmlns:p14="http://schemas.microsoft.com/office/powerpoint/2010/main" val="292110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FF0000"/>
                </a:solidFill>
                <a:effectLst/>
                <a:latin typeface="Aptos" panose="020B0004020202020204" pitchFamily="34" charset="0"/>
              </a:rPr>
              <a:t>Svar: Ja/Nej. Handlingen er antisemitisk, fordi der er tale om trusler på livet mod en person, udelukkende pga. hans tro. Handlingen er også strafbar, men da klassekammeraten er under den kriminelle lavalder, kan han ikke dømmes. Handlingen kan dog få den konsekvens, at Ungdomskriminalitetsnævnet involveres, og at der fastsættes foranstaltninger, </a:t>
            </a:r>
            <a:r>
              <a:rPr lang="da-DK" sz="1200" b="0" i="0">
                <a:solidFill>
                  <a:srgbClr val="FF0000"/>
                </a:solidFill>
                <a:effectLst/>
                <a:latin typeface="Aptos" panose="020B0004020202020204" pitchFamily="34" charset="0"/>
              </a:rPr>
              <a:t>som klassekammeraten skal følge. </a:t>
            </a:r>
            <a:endParaRPr lang="da-DK" sz="1400" b="0" i="0" dirty="0">
              <a:solidFill>
                <a:srgbClr val="000000"/>
              </a:solidFill>
              <a:effectLst/>
              <a:latin typeface="Segoe UI" panose="020B0502040204020203" pitchFamily="34" charset="0"/>
            </a:endParaRPr>
          </a:p>
          <a:p>
            <a:endParaRPr lang="da-DK" dirty="0">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10</a:t>
            </a:fld>
            <a:endParaRPr lang="da-DK"/>
          </a:p>
        </p:txBody>
      </p:sp>
    </p:spTree>
    <p:extLst>
      <p:ext uri="{BB962C8B-B14F-4D97-AF65-F5344CB8AC3E}">
        <p14:creationId xmlns:p14="http://schemas.microsoft.com/office/powerpoint/2010/main" val="23920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effectLst/>
                <a:latin typeface="Aileron SemiBold" panose="00000700000000000000" pitchFamily="50" charset="0"/>
              </a:rPr>
              <a:t>Svar: Nej. Der er tale om en antisemitisk handling, fordi hagekorset er et symbol forbundet med nazismen. Det er dog ikke strafbart pga. ytringsfriheden i Danmark. </a:t>
            </a:r>
            <a:endParaRPr lang="da-DK" b="0" i="0" dirty="0">
              <a:solidFill>
                <a:srgbClr val="000000"/>
              </a:solidFill>
              <a:effectLst/>
              <a:latin typeface="Segoe UI" panose="020B0502040204020203" pitchFamily="34" charset="0"/>
            </a:endParaRPr>
          </a:p>
          <a:p>
            <a:endParaRPr lang="da-DK" dirty="0">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11</a:t>
            </a:fld>
            <a:endParaRPr lang="da-DK"/>
          </a:p>
        </p:txBody>
      </p:sp>
    </p:spTree>
    <p:extLst>
      <p:ext uri="{BB962C8B-B14F-4D97-AF65-F5344CB8AC3E}">
        <p14:creationId xmlns:p14="http://schemas.microsoft.com/office/powerpoint/2010/main" val="258885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dirty="0">
                <a:effectLst/>
                <a:latin typeface="Aptos" panose="020B0004020202020204" pitchFamily="34" charset="0"/>
              </a:rPr>
              <a:t>Bemærk, at filmen er fra ultimo oktober 2023, altså kort efter Hamas’ angreb på Israel d. 7. oktober 2023. Det kan derfor være nødvendigt at aktualisere konflikten i en efterfølgende samtale med eleverne og tale om, at opbakningen til hhv. Israel og Palæstina kan ændre sig afhængigt af konfliktens udvikling.</a:t>
            </a:r>
            <a:endParaRPr lang="da-DK" dirty="0"/>
          </a:p>
        </p:txBody>
      </p:sp>
      <p:sp>
        <p:nvSpPr>
          <p:cNvPr id="4" name="Pladsholder til slidenummer 3"/>
          <p:cNvSpPr>
            <a:spLocks noGrp="1"/>
          </p:cNvSpPr>
          <p:nvPr>
            <p:ph type="sldNum" sz="quarter" idx="5"/>
          </p:nvPr>
        </p:nvSpPr>
        <p:spPr/>
        <p:txBody>
          <a:bodyPr/>
          <a:lstStyle/>
          <a:p>
            <a:fld id="{902D11EA-39B1-46E5-8687-15E3864A3F09}" type="slidenum">
              <a:rPr lang="da-DK" smtClean="0"/>
              <a:t>12</a:t>
            </a:fld>
            <a:endParaRPr lang="da-DK"/>
          </a:p>
        </p:txBody>
      </p:sp>
    </p:spTree>
    <p:extLst>
      <p:ext uri="{BB962C8B-B14F-4D97-AF65-F5344CB8AC3E}">
        <p14:creationId xmlns:p14="http://schemas.microsoft.com/office/powerpoint/2010/main" val="27646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mn-lt"/>
              </a:rPr>
              <a:t>Tal om </a:t>
            </a:r>
            <a:r>
              <a:rPr lang="da-DK" dirty="0" err="1">
                <a:ea typeface="Calibri"/>
                <a:cs typeface="+mn-lt"/>
              </a:rPr>
              <a:t>IHRAs</a:t>
            </a:r>
            <a:r>
              <a:rPr lang="da-DK" dirty="0">
                <a:ea typeface="Calibri"/>
                <a:cs typeface="+mn-lt"/>
              </a:rPr>
              <a:t> definition af antisemitisme. </a:t>
            </a:r>
          </a:p>
          <a:p>
            <a:r>
              <a:rPr lang="da-DK" dirty="0">
                <a:ea typeface="Calibri"/>
                <a:cs typeface="+mn-lt"/>
              </a:rPr>
              <a:t>Hvad betyder ”retoriske og fysiske former”?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effectLst/>
                <a:latin typeface="Aileron SemiBold" panose="00000700000000000000" pitchFamily="50" charset="0"/>
              </a:rPr>
              <a:t>I 2023 steg antallet af antisemitiske hændelser med 1244 % i forhold til 2022. Hvad skyldes det mon? </a:t>
            </a:r>
            <a:endParaRPr lang="da-DK" sz="1600" b="0" i="0" dirty="0">
              <a:effectLst/>
              <a:latin typeface="Aileron SemiBold" panose="00000700000000000000" pitchFamily="50" charset="0"/>
            </a:endParaRPr>
          </a:p>
          <a:p>
            <a:endParaRPr lang="da-DK" dirty="0">
              <a:ea typeface="Calibri"/>
              <a:cs typeface="+mn-lt"/>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2</a:t>
            </a:fld>
            <a:endParaRPr lang="da-DK"/>
          </a:p>
        </p:txBody>
      </p:sp>
    </p:spTree>
    <p:extLst>
      <p:ext uri="{BB962C8B-B14F-4D97-AF65-F5344CB8AC3E}">
        <p14:creationId xmlns:p14="http://schemas.microsoft.com/office/powerpoint/2010/main" val="332746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202122"/>
                </a:solidFill>
                <a:effectLst/>
                <a:latin typeface="Arial" panose="020B0604020202020204" pitchFamily="34" charset="0"/>
              </a:rPr>
              <a:t>Begrebet ‘diaspora’ bliver brugt om folk eller befolkningsgrupper, der frivilligt eller ufrivilligt lever spredt uden for Israel.</a:t>
            </a:r>
            <a:r>
              <a:rPr lang="da-DK" b="0" i="0" dirty="0">
                <a:solidFill>
                  <a:srgbClr val="203E51"/>
                </a:solidFill>
                <a:effectLst/>
                <a:latin typeface="Publico text"/>
              </a:rPr>
              <a:t> I jødisk bevidsthed står den bibelske fortælling om slaveriet i Egypten stærkt. Fortællingen, som er central i den jødiske påskefejring, blev et løfte om, at folket til sidst skulle samles i ’</a:t>
            </a:r>
            <a:r>
              <a:rPr lang="da-DK" b="0" i="0" u="none" strike="noStrike" dirty="0">
                <a:effectLst/>
                <a:latin typeface="Publico text"/>
              </a:rPr>
              <a:t>Det Hellige Land’, Israel.</a:t>
            </a:r>
          </a:p>
          <a:p>
            <a:endParaRPr lang="da-DK" b="0" i="0" u="none" strike="noStrike" dirty="0">
              <a:effectLst/>
              <a:latin typeface="Publico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03E51"/>
                </a:solidFill>
                <a:effectLst/>
                <a:latin typeface="Publico text"/>
              </a:rPr>
              <a:t>En ghetto er et område, hvor </a:t>
            </a:r>
            <a:r>
              <a:rPr lang="da-DK" b="0" i="0" u="none" strike="noStrike" dirty="0">
                <a:solidFill>
                  <a:srgbClr val="203E51"/>
                </a:solidFill>
                <a:effectLst/>
                <a:latin typeface="Publico text"/>
              </a:rPr>
              <a:t>jøder </a:t>
            </a:r>
            <a:r>
              <a:rPr lang="da-DK" b="0" i="0" dirty="0">
                <a:solidFill>
                  <a:srgbClr val="203E51"/>
                </a:solidFill>
                <a:effectLst/>
                <a:latin typeface="Publico text"/>
              </a:rPr>
              <a:t>i især kristne lande er blevet tvunget til at bo. Ordet ghetto blev først brugt om det jødiske kvarter i Venedig, hvor der i 1516 blev rejst en mur. Kvarteret lå nær et støberi, på italiensk: </a:t>
            </a:r>
            <a:r>
              <a:rPr lang="da-DK" b="0" i="1" dirty="0" err="1">
                <a:solidFill>
                  <a:srgbClr val="203E51"/>
                </a:solidFill>
                <a:effectLst/>
                <a:latin typeface="Publico text"/>
              </a:rPr>
              <a:t>getto</a:t>
            </a:r>
            <a:r>
              <a:rPr lang="da-DK" b="0" i="0" dirty="0">
                <a:solidFill>
                  <a:srgbClr val="203E51"/>
                </a:solidFill>
                <a:effectLst/>
                <a:latin typeface="Publico text"/>
              </a:rPr>
              <a:t>. Historisk set var ghettoerne trange og overfyldte og ofte omgivet af en mur, hvis porte blev låst om natten.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203E51"/>
              </a:solidFill>
              <a:effectLst/>
              <a:latin typeface="Publico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03E51"/>
                </a:solidFill>
                <a:effectLst/>
                <a:latin typeface="Publico text"/>
              </a:rPr>
              <a:t>Tal også om, hvad elevernes forståelse af en ghetto er. Findes der ghettoer i Danmark? I hvilken forstand?</a:t>
            </a:r>
          </a:p>
          <a:p>
            <a:endParaRPr lang="da-DK" b="0" i="0" u="none" strike="noStrike" dirty="0">
              <a:effectLst/>
              <a:latin typeface="Publico text"/>
            </a:endParaRPr>
          </a:p>
          <a:p>
            <a:endParaRPr lang="da-DK" dirty="0">
              <a:ea typeface="Calibri"/>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3</a:t>
            </a:fld>
            <a:endParaRPr lang="da-DK"/>
          </a:p>
        </p:txBody>
      </p:sp>
    </p:spTree>
    <p:extLst>
      <p:ext uri="{BB962C8B-B14F-4D97-AF65-F5344CB8AC3E}">
        <p14:creationId xmlns:p14="http://schemas.microsoft.com/office/powerpoint/2010/main" val="39599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Tal om, hvad man forstår ved antisemitiske handlinger. </a:t>
            </a:r>
          </a:p>
          <a:p>
            <a:r>
              <a:rPr lang="da-DK" dirty="0"/>
              <a:t>Hvorfor er det mon ikke forbudt at benægte Holocaust i Danmark?</a:t>
            </a:r>
          </a:p>
        </p:txBody>
      </p:sp>
      <p:sp>
        <p:nvSpPr>
          <p:cNvPr id="4" name="Pladsholder til slidenummer 3"/>
          <p:cNvSpPr>
            <a:spLocks noGrp="1"/>
          </p:cNvSpPr>
          <p:nvPr>
            <p:ph type="sldNum" sz="quarter" idx="5"/>
          </p:nvPr>
        </p:nvSpPr>
        <p:spPr/>
        <p:txBody>
          <a:bodyPr/>
          <a:lstStyle/>
          <a:p>
            <a:fld id="{902D11EA-39B1-46E5-8687-15E3864A3F09}" type="slidenum">
              <a:rPr lang="da-DK" smtClean="0"/>
              <a:t>4</a:t>
            </a:fld>
            <a:endParaRPr lang="da-DK"/>
          </a:p>
        </p:txBody>
      </p:sp>
    </p:spTree>
    <p:extLst>
      <p:ext uri="{BB962C8B-B14F-4D97-AF65-F5344CB8AC3E}">
        <p14:creationId xmlns:p14="http://schemas.microsoft.com/office/powerpoint/2010/main" val="304179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cs typeface="Calibri"/>
              </a:rPr>
              <a:t>Tal med eleverne om racismeparagraffen og find sammen nøgleord i teksten, som kan være vigtige at have in mente i forbindelse med de cases, eleverne efterfølgende skal præsenteres for, f.eks. ”med forsæt”, ”en gruppe af personer”, ”trues, forhånes eller nedværdiges” og ”propagandavirksomhed”.</a:t>
            </a:r>
          </a:p>
        </p:txBody>
      </p:sp>
      <p:sp>
        <p:nvSpPr>
          <p:cNvPr id="4" name="Pladsholder til slidenummer 3"/>
          <p:cNvSpPr>
            <a:spLocks noGrp="1"/>
          </p:cNvSpPr>
          <p:nvPr>
            <p:ph type="sldNum" sz="quarter" idx="5"/>
          </p:nvPr>
        </p:nvSpPr>
        <p:spPr/>
        <p:txBody>
          <a:bodyPr/>
          <a:lstStyle/>
          <a:p>
            <a:fld id="{902D11EA-39B1-46E5-8687-15E3864A3F09}" type="slidenum">
              <a:rPr lang="da-DK" smtClean="0"/>
              <a:t>5</a:t>
            </a:fld>
            <a:endParaRPr lang="da-DK"/>
          </a:p>
        </p:txBody>
      </p:sp>
    </p:spTree>
    <p:extLst>
      <p:ext uri="{BB962C8B-B14F-4D97-AF65-F5344CB8AC3E}">
        <p14:creationId xmlns:p14="http://schemas.microsoft.com/office/powerpoint/2010/main" val="25773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effectLst/>
                <a:latin typeface="Aptos" panose="020B0004020202020204" pitchFamily="34" charset="0"/>
              </a:rPr>
              <a:t>Eleverne skal nu præsenteres for en række hændelser og vurdere, om der er tale om en strafbar handling Lad den ene ende af klasseværelset være ”ja”-område og den anden ende være ”nej”-område. Eleverne bevæger sig efter hvert udsagn til et af områderne - alt efter deres vurdering. Lad eleverne argumentere for deres svar og tal herefter om det strafferetslige korrekte svar, som kan læses herunder.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effectLst/>
                <a:latin typeface="Aptos" panose="020B0004020202020204" pitchFamily="34" charset="0"/>
              </a:rPr>
              <a:t>Svar: Ja. Det er en antisemitisk hændelse, fordi kritikken er rettet mod en gruppe af personer, der stilles til ansvar for en række samfundsmæssige kriser udelukkende pga. deres tro.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effectLst/>
                <a:latin typeface="Aptos" panose="020B0004020202020204" pitchFamily="34" charset="0"/>
              </a:rPr>
              <a:t>Det er strafbart, da udtalelsen finder sted i et offentligt forum. </a:t>
            </a:r>
            <a:endParaRPr lang="da-DK" sz="1200" b="0" i="0" dirty="0">
              <a:effectLst/>
              <a:latin typeface="Segoe UI" panose="020B0502040204020203" pitchFamily="34" charset="0"/>
            </a:endParaRPr>
          </a:p>
          <a:p>
            <a:endParaRPr lang="da-DK" dirty="0">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6</a:t>
            </a:fld>
            <a:endParaRPr lang="da-DK"/>
          </a:p>
        </p:txBody>
      </p:sp>
    </p:spTree>
    <p:extLst>
      <p:ext uri="{BB962C8B-B14F-4D97-AF65-F5344CB8AC3E}">
        <p14:creationId xmlns:p14="http://schemas.microsoft.com/office/powerpoint/2010/main" val="314673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rtl="0" fontAlgn="base"/>
            <a:r>
              <a:rPr lang="da-DK" sz="1800" b="0" i="0" dirty="0">
                <a:solidFill>
                  <a:srgbClr val="FF0000"/>
                </a:solidFill>
                <a:effectLst/>
                <a:latin typeface="Aptos" panose="020B0004020202020204" pitchFamily="34" charset="0"/>
              </a:rPr>
              <a:t>Svar: Ja. Det er en antisemitisk handling, fordi en gruppe jøder trues. Det er strafbart, fordi det foregår på gaden / offentligt.  </a:t>
            </a:r>
            <a:endParaRPr lang="da-DK" b="0" i="0" dirty="0">
              <a:solidFill>
                <a:srgbClr val="000000"/>
              </a:solidFill>
              <a:effectLst/>
              <a:latin typeface="Segoe UI" panose="020B0502040204020203" pitchFamily="34" charset="0"/>
            </a:endParaRPr>
          </a:p>
          <a:p>
            <a:endParaRPr lang="da-DK" dirty="0">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7</a:t>
            </a:fld>
            <a:endParaRPr lang="da-DK"/>
          </a:p>
        </p:txBody>
      </p:sp>
    </p:spTree>
    <p:extLst>
      <p:ext uri="{BB962C8B-B14F-4D97-AF65-F5344CB8AC3E}">
        <p14:creationId xmlns:p14="http://schemas.microsoft.com/office/powerpoint/2010/main" val="120885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effectLst/>
                <a:latin typeface="Aileron SemiBold" panose="00000700000000000000" pitchFamily="50" charset="0"/>
              </a:rPr>
              <a:t>Nej. Det er ikke en antisemitisk handling, da der ikke er tale om trusler eller hån. Udråbet ”</a:t>
            </a:r>
            <a:r>
              <a:rPr lang="da-DK" sz="1200" b="0" i="0" dirty="0" err="1">
                <a:effectLst/>
                <a:latin typeface="Aileron SemiBold" panose="00000700000000000000" pitchFamily="50" charset="0"/>
              </a:rPr>
              <a:t>Free</a:t>
            </a:r>
            <a:r>
              <a:rPr lang="da-DK" sz="1200" b="0" i="0" dirty="0">
                <a:effectLst/>
                <a:latin typeface="Aileron SemiBold" panose="00000700000000000000" pitchFamily="50" charset="0"/>
              </a:rPr>
              <a:t> </a:t>
            </a:r>
            <a:r>
              <a:rPr lang="da-DK" sz="1200" b="0" i="0" dirty="0" err="1">
                <a:effectLst/>
                <a:latin typeface="Aileron SemiBold" panose="00000700000000000000" pitchFamily="50" charset="0"/>
              </a:rPr>
              <a:t>Palestine</a:t>
            </a:r>
            <a:r>
              <a:rPr lang="da-DK" sz="1200" b="0" i="0" dirty="0">
                <a:effectLst/>
                <a:latin typeface="Aileron SemiBold" panose="00000700000000000000" pitchFamily="50" charset="0"/>
              </a:rPr>
              <a:t>” er ikke i sig selv et antisemitisk udsagn. I Danmark er der ytringsfrihed, hvilket betyder at demonstrationer er tilladt. </a:t>
            </a:r>
          </a:p>
          <a:p>
            <a:endParaRPr lang="da-DK" dirty="0">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8</a:t>
            </a:fld>
            <a:endParaRPr lang="da-DK"/>
          </a:p>
        </p:txBody>
      </p:sp>
    </p:spTree>
    <p:extLst>
      <p:ext uri="{BB962C8B-B14F-4D97-AF65-F5344CB8AC3E}">
        <p14:creationId xmlns:p14="http://schemas.microsoft.com/office/powerpoint/2010/main" val="47917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effectLst/>
                <a:latin typeface="Aileron SemiBold" panose="00000700000000000000" pitchFamily="50" charset="0"/>
              </a:rPr>
              <a:t>Svar: Ja. Det er en antisemitisk handling, når udsagn som “</a:t>
            </a:r>
            <a:r>
              <a:rPr lang="da-DK" sz="1200" b="0" i="0" dirty="0" err="1">
                <a:effectLst/>
                <a:latin typeface="Aileron SemiBold" panose="00000700000000000000" pitchFamily="50" charset="0"/>
              </a:rPr>
              <a:t>Free</a:t>
            </a:r>
            <a:r>
              <a:rPr lang="da-DK" sz="1200" b="0" i="0" dirty="0">
                <a:effectLst/>
                <a:latin typeface="Aileron SemiBold" panose="00000700000000000000" pitchFamily="50" charset="0"/>
              </a:rPr>
              <a:t> </a:t>
            </a:r>
            <a:r>
              <a:rPr lang="da-DK" sz="1200" b="0" i="0" dirty="0" err="1">
                <a:effectLst/>
                <a:latin typeface="Aileron SemiBold" panose="00000700000000000000" pitchFamily="50" charset="0"/>
              </a:rPr>
              <a:t>Palestine</a:t>
            </a:r>
            <a:r>
              <a:rPr lang="da-DK" sz="1200" b="0" i="0" dirty="0">
                <a:effectLst/>
                <a:latin typeface="Aileron SemiBold" panose="00000700000000000000" pitchFamily="50" charset="0"/>
              </a:rPr>
              <a:t>” rettes direkte mod personer med jødisk baggrund, fordi de er jøder. Det er at holde jøder kollektivt ansvarlige for Israels handlinger. Det er strafbart, da der er tale om hån af en gruppe mennesker pga. deres tro.  </a:t>
            </a:r>
          </a:p>
          <a:p>
            <a:endParaRPr lang="da-DK" dirty="0">
              <a:cs typeface="Calibri"/>
            </a:endParaRPr>
          </a:p>
        </p:txBody>
      </p:sp>
      <p:sp>
        <p:nvSpPr>
          <p:cNvPr id="4" name="Pladsholder til slidenummer 3"/>
          <p:cNvSpPr>
            <a:spLocks noGrp="1"/>
          </p:cNvSpPr>
          <p:nvPr>
            <p:ph type="sldNum" sz="quarter" idx="5"/>
          </p:nvPr>
        </p:nvSpPr>
        <p:spPr/>
        <p:txBody>
          <a:bodyPr/>
          <a:lstStyle/>
          <a:p>
            <a:fld id="{902D11EA-39B1-46E5-8687-15E3864A3F09}" type="slidenum">
              <a:rPr lang="da-DK" smtClean="0"/>
              <a:t>9</a:t>
            </a:fld>
            <a:endParaRPr lang="da-DK"/>
          </a:p>
        </p:txBody>
      </p:sp>
    </p:spTree>
    <p:extLst>
      <p:ext uri="{BB962C8B-B14F-4D97-AF65-F5344CB8AC3E}">
        <p14:creationId xmlns:p14="http://schemas.microsoft.com/office/powerpoint/2010/main" val="309987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65D76A2F-F71B-4A80-804E-1BFF1A26D36C}" type="datetimeFigureOut">
              <a:rPr lang="da-DK" smtClean="0"/>
              <a:t>20-06-2025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23816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D76A2F-F71B-4A80-804E-1BFF1A26D36C}" type="datetimeFigureOut">
              <a:rPr lang="da-DK" smtClean="0"/>
              <a:t>20-06-2025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52835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5D76A2F-F71B-4A80-804E-1BFF1A26D36C}" type="datetimeFigureOut">
              <a:rPr lang="da-DK" smtClean="0"/>
              <a:t>20-06-2025</a:t>
            </a:fld>
            <a:endParaRPr lang="da-DK"/>
          </a:p>
        </p:txBody>
      </p:sp>
      <p:sp>
        <p:nvSpPr>
          <p:cNvPr id="5" name="Footer Placeholder 4"/>
          <p:cNvSpPr>
            <a:spLocks noGrp="1"/>
          </p:cNvSpPr>
          <p:nvPr>
            <p:ph type="ftr" sz="quarter" idx="11"/>
          </p:nvPr>
        </p:nvSpPr>
        <p:spPr>
          <a:xfrm>
            <a:off x="3776135" y="6422854"/>
            <a:ext cx="4279669" cy="365125"/>
          </a:xfrm>
        </p:spPr>
        <p:txBody>
          <a:bodyPr/>
          <a:lstStyle/>
          <a:p>
            <a:endParaRPr lang="da-DK"/>
          </a:p>
        </p:txBody>
      </p:sp>
      <p:sp>
        <p:nvSpPr>
          <p:cNvPr id="6" name="Slide Number Placeholder 5"/>
          <p:cNvSpPr>
            <a:spLocks noGrp="1"/>
          </p:cNvSpPr>
          <p:nvPr>
            <p:ph type="sldNum" sz="quarter" idx="12"/>
          </p:nvPr>
        </p:nvSpPr>
        <p:spPr>
          <a:xfrm>
            <a:off x="8073048" y="6422854"/>
            <a:ext cx="879759" cy="365125"/>
          </a:xfrm>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60031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D76A2F-F71B-4A80-804E-1BFF1A26D36C}" type="datetimeFigureOut">
              <a:rPr lang="da-DK" smtClean="0"/>
              <a:t>20-06-2025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59452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lvl1pPr>
              <a:defRPr>
                <a:solidFill>
                  <a:schemeClr val="tx2"/>
                </a:solidFill>
              </a:defRPr>
            </a:lvl1pPr>
          </a:lstStyle>
          <a:p>
            <a:fld id="{65D76A2F-F71B-4A80-804E-1BFF1A26D36C}" type="datetimeFigureOut">
              <a:rPr lang="da-DK" smtClean="0"/>
              <a:t>20-06-2025</a:t>
            </a:fld>
            <a:endParaRPr lang="da-DK"/>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6F4277-E889-4E39-9F25-A5061ADDDF09}" type="slidenum">
              <a:rPr lang="da-DK" smtClean="0"/>
              <a:t>‹nr.›</a:t>
            </a:fld>
            <a:endParaRPr lang="da-DK"/>
          </a:p>
        </p:txBody>
      </p:sp>
    </p:spTree>
    <p:extLst>
      <p:ext uri="{BB962C8B-B14F-4D97-AF65-F5344CB8AC3E}">
        <p14:creationId xmlns:p14="http://schemas.microsoft.com/office/powerpoint/2010/main" val="25950289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5D76A2F-F71B-4A80-804E-1BFF1A26D36C}" type="datetimeFigureOut">
              <a:rPr lang="da-DK" smtClean="0"/>
              <a:t>20-06-2025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05777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5D76A2F-F71B-4A80-804E-1BFF1A26D36C}" type="datetimeFigureOut">
              <a:rPr lang="da-DK" smtClean="0"/>
              <a:t>20-06-2025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339896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65D76A2F-F71B-4A80-804E-1BFF1A26D36C}" type="datetimeFigureOut">
              <a:rPr lang="da-DK" smtClean="0"/>
              <a:t>20-06-2025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93039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76A2F-F71B-4A80-804E-1BFF1A26D36C}" type="datetimeFigureOut">
              <a:rPr lang="da-DK" smtClean="0"/>
              <a:t>20-06-2025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410164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5D76A2F-F71B-4A80-804E-1BFF1A26D36C}" type="datetimeFigureOut">
              <a:rPr lang="da-DK" smtClean="0"/>
              <a:t>20-06-2025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89070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5D76A2F-F71B-4A80-804E-1BFF1A26D36C}" type="datetimeFigureOut">
              <a:rPr lang="da-DK" smtClean="0"/>
              <a:t>20-06-2025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26F4277-E889-4E39-9F25-A5061ADDDF09}" type="slidenum">
              <a:rPr lang="da-DK" smtClean="0"/>
              <a:t>‹nr.›</a:t>
            </a:fld>
            <a:endParaRPr lang="da-DK"/>
          </a:p>
        </p:txBody>
      </p:sp>
    </p:spTree>
    <p:extLst>
      <p:ext uri="{BB962C8B-B14F-4D97-AF65-F5344CB8AC3E}">
        <p14:creationId xmlns:p14="http://schemas.microsoft.com/office/powerpoint/2010/main" val="111923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5D76A2F-F71B-4A80-804E-1BFF1A26D36C}" type="datetimeFigureOut">
              <a:rPr lang="da-DK" smtClean="0"/>
              <a:t>20-06-2025</a:t>
            </a:fld>
            <a:endParaRPr lang="da-DK"/>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da-DK"/>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26F4277-E889-4E39-9F25-A5061ADDDF09}" type="slidenum">
              <a:rPr lang="da-DK" smtClean="0"/>
              <a:t>‹nr.›</a:t>
            </a:fld>
            <a:endParaRPr lang="da-DK"/>
          </a:p>
        </p:txBody>
      </p:sp>
    </p:spTree>
    <p:extLst>
      <p:ext uri="{BB962C8B-B14F-4D97-AF65-F5344CB8AC3E}">
        <p14:creationId xmlns:p14="http://schemas.microsoft.com/office/powerpoint/2010/main" val="348453930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677BtYjK438?si=wgKSkQowW3nc_Cc6"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C67564D6-576C-45C9-B7EA-F7701B149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F9060CEE-D73E-44ED-A407-C828C9E4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F0B544C-FD6C-42D8-B6B7-DDF7E60D0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6B28079F-83C1-15F7-DA05-2E72A6A631CF}"/>
              </a:ext>
            </a:extLst>
          </p:cNvPr>
          <p:cNvSpPr>
            <a:spLocks noGrp="1"/>
          </p:cNvSpPr>
          <p:nvPr>
            <p:ph type="ctrTitle"/>
          </p:nvPr>
        </p:nvSpPr>
        <p:spPr>
          <a:xfrm>
            <a:off x="4963246" y="2194560"/>
            <a:ext cx="6905666" cy="1739347"/>
          </a:xfrm>
        </p:spPr>
        <p:txBody>
          <a:bodyPr vert="horz" lIns="91440" tIns="45720" rIns="91440" bIns="45720" rtlCol="0">
            <a:normAutofit/>
          </a:bodyPr>
          <a:lstStyle/>
          <a:p>
            <a:r>
              <a:rPr lang="da-DK" b="1" dirty="0">
                <a:solidFill>
                  <a:schemeClr val="tx2"/>
                </a:solidFill>
                <a:latin typeface="Futura PT Bold" panose="020B0902020204020203" pitchFamily="34" charset="0"/>
              </a:rPr>
              <a:t>forfølgelse</a:t>
            </a:r>
          </a:p>
        </p:txBody>
      </p:sp>
      <p:pic>
        <p:nvPicPr>
          <p:cNvPr id="4" name="Billede 3" descr="Et billede, der indeholder Grafik, Symmetri, Farverigt, Elektrisk blå&#10;&#10;Automatisk genereret beskrivelse">
            <a:extLst>
              <a:ext uri="{FF2B5EF4-FFF2-40B4-BE49-F238E27FC236}">
                <a16:creationId xmlns:a16="http://schemas.microsoft.com/office/drawing/2014/main" id="{1EB77113-0D51-0020-B5F4-AB8CB0C72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53" y="1272684"/>
            <a:ext cx="3100689" cy="3583097"/>
          </a:xfrm>
          <a:prstGeom prst="rect">
            <a:avLst/>
          </a:prstGeom>
        </p:spPr>
      </p:pic>
    </p:spTree>
    <p:extLst>
      <p:ext uri="{BB962C8B-B14F-4D97-AF65-F5344CB8AC3E}">
        <p14:creationId xmlns:p14="http://schemas.microsoft.com/office/powerpoint/2010/main" val="35805102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C6B5D-BD4B-485A-D86D-D64625318A6D}"/>
              </a:ext>
            </a:extLst>
          </p:cNvPr>
          <p:cNvSpPr>
            <a:spLocks noGrp="1"/>
          </p:cNvSpPr>
          <p:nvPr>
            <p:ph type="title"/>
          </p:nvPr>
        </p:nvSpPr>
        <p:spPr>
          <a:xfrm>
            <a:off x="226966" y="333852"/>
            <a:ext cx="4911089" cy="1441503"/>
          </a:xfrm>
        </p:spPr>
        <p:txBody>
          <a:bodyPr>
            <a:normAutofit/>
          </a:bodyPr>
          <a:lstStyle/>
          <a:p>
            <a:pPr algn="ctr"/>
            <a:r>
              <a:rPr lang="da-DK" b="1" dirty="0">
                <a:solidFill>
                  <a:srgbClr val="0070C0"/>
                </a:solidFill>
                <a:latin typeface="Futura PT Bold" panose="020B0902020204020203" pitchFamily="34" charset="0"/>
              </a:rPr>
              <a:t>Er det strafbart?</a:t>
            </a:r>
          </a:p>
        </p:txBody>
      </p:sp>
      <p:pic>
        <p:nvPicPr>
          <p:cNvPr id="5" name="Billede 4">
            <a:extLst>
              <a:ext uri="{FF2B5EF4-FFF2-40B4-BE49-F238E27FC236}">
                <a16:creationId xmlns:a16="http://schemas.microsoft.com/office/drawing/2014/main" id="{46F218A7-7DC2-DB2B-1017-A5522CBA8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4" name="Pladsholder til indhold 3">
            <a:extLst>
              <a:ext uri="{FF2B5EF4-FFF2-40B4-BE49-F238E27FC236}">
                <a16:creationId xmlns:a16="http://schemas.microsoft.com/office/drawing/2014/main" id="{8EF338CF-0EEA-B74F-5282-2BAE93B775EC}"/>
              </a:ext>
            </a:extLst>
          </p:cNvPr>
          <p:cNvSpPr>
            <a:spLocks noGrp="1"/>
          </p:cNvSpPr>
          <p:nvPr>
            <p:ph idx="1"/>
          </p:nvPr>
        </p:nvSpPr>
        <p:spPr>
          <a:xfrm>
            <a:off x="2362050" y="2223664"/>
            <a:ext cx="7467900" cy="4108556"/>
          </a:xfrm>
        </p:spPr>
        <p:txBody>
          <a:bodyPr>
            <a:normAutofit fontScale="92500" lnSpcReduction="10000"/>
          </a:bodyPr>
          <a:lstStyle/>
          <a:p>
            <a:pPr marL="0" indent="0" algn="l" rtl="0" fontAlgn="base">
              <a:lnSpc>
                <a:spcPct val="150000"/>
              </a:lnSpc>
              <a:buNone/>
            </a:pPr>
            <a:r>
              <a:rPr lang="da-DK" sz="2600" b="0" i="0" dirty="0">
                <a:effectLst/>
                <a:latin typeface="Aileron SemiBold" panose="00000700000000000000" pitchFamily="50" charset="0"/>
              </a:rPr>
              <a:t>På en folkeskole går en jødisk drengs klassekammerat rundt på skolen og siger, at </a:t>
            </a:r>
            <a:r>
              <a:rPr lang="da-DK" sz="2600" b="0" dirty="0">
                <a:effectLst/>
                <a:latin typeface="Aileron SemiBold" panose="00000700000000000000" pitchFamily="50" charset="0"/>
              </a:rPr>
              <a:t>alle israelere skal dø</a:t>
            </a:r>
            <a:r>
              <a:rPr lang="da-DK" sz="2600" b="0" i="0" dirty="0">
                <a:effectLst/>
                <a:latin typeface="Aileron SemiBold" panose="00000700000000000000" pitchFamily="50" charset="0"/>
              </a:rPr>
              <a:t>. Klassekammeraten går i 7. klasse. Klassekammeraten henvender sig også direkte til den jødiske dreng og siger, at israelere skal dø og den jødiske dreng også skal dø, fordi han er jøde. </a:t>
            </a:r>
          </a:p>
          <a:p>
            <a:pPr marL="0" indent="0" algn="l" rtl="0" fontAlgn="base">
              <a:lnSpc>
                <a:spcPct val="150000"/>
              </a:lnSpc>
              <a:buNone/>
            </a:pPr>
            <a:r>
              <a:rPr lang="da-DK" sz="2600" b="0" i="0" dirty="0">
                <a:effectLst/>
                <a:latin typeface="Aileron SemiBold" panose="00000700000000000000" pitchFamily="50" charset="0"/>
              </a:rPr>
              <a:t>Er det strafbart? </a:t>
            </a:r>
          </a:p>
          <a:p>
            <a:pPr marL="0" indent="0" algn="l" rtl="0" fontAlgn="base">
              <a:buNone/>
            </a:pPr>
            <a:endParaRPr lang="da-DK" b="0" i="0" dirty="0">
              <a:solidFill>
                <a:srgbClr val="000000"/>
              </a:solidFill>
              <a:effectLst/>
              <a:latin typeface="Segoe UI" panose="020B0502040204020203" pitchFamily="34" charset="0"/>
            </a:endParaRPr>
          </a:p>
          <a:p>
            <a:endParaRPr lang="da-DK" dirty="0"/>
          </a:p>
        </p:txBody>
      </p:sp>
    </p:spTree>
    <p:extLst>
      <p:ext uri="{BB962C8B-B14F-4D97-AF65-F5344CB8AC3E}">
        <p14:creationId xmlns:p14="http://schemas.microsoft.com/office/powerpoint/2010/main" val="202235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C6B5D-BD4B-485A-D86D-D64625318A6D}"/>
              </a:ext>
            </a:extLst>
          </p:cNvPr>
          <p:cNvSpPr>
            <a:spLocks noGrp="1"/>
          </p:cNvSpPr>
          <p:nvPr>
            <p:ph type="title"/>
          </p:nvPr>
        </p:nvSpPr>
        <p:spPr>
          <a:xfrm>
            <a:off x="226966" y="333852"/>
            <a:ext cx="4911089" cy="1441503"/>
          </a:xfrm>
        </p:spPr>
        <p:txBody>
          <a:bodyPr>
            <a:normAutofit/>
          </a:bodyPr>
          <a:lstStyle/>
          <a:p>
            <a:pPr algn="ctr"/>
            <a:r>
              <a:rPr lang="da-DK" b="1" dirty="0">
                <a:solidFill>
                  <a:srgbClr val="0070C0"/>
                </a:solidFill>
                <a:latin typeface="Futura PT Bold" panose="020B0902020204020203" pitchFamily="34" charset="0"/>
              </a:rPr>
              <a:t>Er det strafbart?</a:t>
            </a:r>
          </a:p>
        </p:txBody>
      </p:sp>
      <p:pic>
        <p:nvPicPr>
          <p:cNvPr id="5" name="Billede 4">
            <a:extLst>
              <a:ext uri="{FF2B5EF4-FFF2-40B4-BE49-F238E27FC236}">
                <a16:creationId xmlns:a16="http://schemas.microsoft.com/office/drawing/2014/main" id="{46F218A7-7DC2-DB2B-1017-A5522CBA8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4" name="Pladsholder til indhold 3">
            <a:extLst>
              <a:ext uri="{FF2B5EF4-FFF2-40B4-BE49-F238E27FC236}">
                <a16:creationId xmlns:a16="http://schemas.microsoft.com/office/drawing/2014/main" id="{8EF338CF-0EEA-B74F-5282-2BAE93B775EC}"/>
              </a:ext>
            </a:extLst>
          </p:cNvPr>
          <p:cNvSpPr>
            <a:spLocks noGrp="1"/>
          </p:cNvSpPr>
          <p:nvPr>
            <p:ph idx="1"/>
          </p:nvPr>
        </p:nvSpPr>
        <p:spPr>
          <a:xfrm>
            <a:off x="2362050" y="2635144"/>
            <a:ext cx="7467900" cy="2599796"/>
          </a:xfrm>
        </p:spPr>
        <p:txBody>
          <a:bodyPr>
            <a:normAutofit/>
          </a:bodyPr>
          <a:lstStyle/>
          <a:p>
            <a:pPr marL="0" indent="0" algn="l" rtl="0" fontAlgn="base">
              <a:lnSpc>
                <a:spcPct val="150000"/>
              </a:lnSpc>
              <a:buNone/>
            </a:pPr>
            <a:r>
              <a:rPr lang="da-DK" sz="2400" b="0" i="0" dirty="0">
                <a:effectLst/>
                <a:latin typeface="Aileron SemiBold" panose="00000700000000000000" pitchFamily="50" charset="0"/>
              </a:rPr>
              <a:t>En gymnasieelev skal til karnevalsfest og klæder sig ud som nazist med hagekors malet på skjorten. </a:t>
            </a:r>
          </a:p>
          <a:p>
            <a:pPr marL="0" indent="0" algn="l" rtl="0" fontAlgn="base">
              <a:lnSpc>
                <a:spcPct val="150000"/>
              </a:lnSpc>
              <a:buNone/>
            </a:pPr>
            <a:r>
              <a:rPr lang="da-DK" sz="2400" b="0" i="0" dirty="0">
                <a:effectLst/>
                <a:latin typeface="Aileron SemiBold" panose="00000700000000000000" pitchFamily="50" charset="0"/>
              </a:rPr>
              <a:t>Er det strafbart? </a:t>
            </a:r>
          </a:p>
          <a:p>
            <a:pPr marL="0" indent="0" algn="l" rtl="0" fontAlgn="base">
              <a:lnSpc>
                <a:spcPct val="150000"/>
              </a:lnSpc>
              <a:buNone/>
            </a:pPr>
            <a:endParaRPr lang="da-DK" sz="2600" b="0" i="0" dirty="0">
              <a:effectLst/>
              <a:latin typeface="Aileron SemiBold" panose="00000700000000000000" pitchFamily="50" charset="0"/>
            </a:endParaRPr>
          </a:p>
          <a:p>
            <a:endParaRPr lang="da-DK" dirty="0"/>
          </a:p>
        </p:txBody>
      </p:sp>
    </p:spTree>
    <p:extLst>
      <p:ext uri="{BB962C8B-B14F-4D97-AF65-F5344CB8AC3E}">
        <p14:creationId xmlns:p14="http://schemas.microsoft.com/office/powerpoint/2010/main" val="210825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4D153-56B5-5533-F509-577A05E88427}"/>
              </a:ext>
            </a:extLst>
          </p:cNvPr>
          <p:cNvSpPr>
            <a:spLocks noGrp="1"/>
          </p:cNvSpPr>
          <p:nvPr>
            <p:ph type="title"/>
          </p:nvPr>
        </p:nvSpPr>
        <p:spPr>
          <a:xfrm>
            <a:off x="265659" y="284176"/>
            <a:ext cx="9784080" cy="1508760"/>
          </a:xfrm>
        </p:spPr>
        <p:txBody>
          <a:bodyPr/>
          <a:lstStyle/>
          <a:p>
            <a:r>
              <a:rPr lang="da-DK" dirty="0">
                <a:latin typeface="Futura PT Bold" panose="020B0902020204020203" pitchFamily="34" charset="0"/>
              </a:rPr>
              <a:t>Krig mellem </a:t>
            </a:r>
            <a:r>
              <a:rPr lang="da-DK" dirty="0" err="1">
                <a:latin typeface="Futura PT Bold" panose="020B0902020204020203" pitchFamily="34" charset="0"/>
              </a:rPr>
              <a:t>israel</a:t>
            </a:r>
            <a:r>
              <a:rPr lang="da-DK" dirty="0">
                <a:latin typeface="Futura PT Bold" panose="020B0902020204020203" pitchFamily="34" charset="0"/>
              </a:rPr>
              <a:t> og </a:t>
            </a:r>
            <a:r>
              <a:rPr lang="da-DK" dirty="0" err="1">
                <a:latin typeface="Futura PT Bold" panose="020B0902020204020203" pitchFamily="34" charset="0"/>
              </a:rPr>
              <a:t>hamas</a:t>
            </a:r>
            <a:endParaRPr lang="da-DK" dirty="0">
              <a:latin typeface="Futura PT Bold" panose="020B0902020204020203" pitchFamily="34" charset="0"/>
            </a:endParaRPr>
          </a:p>
        </p:txBody>
      </p:sp>
      <p:pic>
        <p:nvPicPr>
          <p:cNvPr id="5" name="Billede 4" descr="Et billede, der indeholder tekst, skærmbillede, software, Computerikon&#10;&#10;Automatisk genereret beskrivelse">
            <a:hlinkClick r:id="rId3"/>
            <a:extLst>
              <a:ext uri="{FF2B5EF4-FFF2-40B4-BE49-F238E27FC236}">
                <a16:creationId xmlns:a16="http://schemas.microsoft.com/office/drawing/2014/main" id="{6E1CC4BA-9D1D-3AF4-4021-76BDF73622FD}"/>
              </a:ext>
            </a:extLst>
          </p:cNvPr>
          <p:cNvPicPr>
            <a:picLocks noChangeAspect="1"/>
          </p:cNvPicPr>
          <p:nvPr/>
        </p:nvPicPr>
        <p:blipFill>
          <a:blip r:embed="rId4">
            <a:extLst>
              <a:ext uri="{28A0092B-C50C-407E-A947-70E740481C1C}">
                <a14:useLocalDpi xmlns:a14="http://schemas.microsoft.com/office/drawing/2010/main" val="0"/>
              </a:ext>
            </a:extLst>
          </a:blip>
          <a:srcRect l="8626" t="24499" r="38405" b="29500"/>
          <a:stretch/>
        </p:blipFill>
        <p:spPr>
          <a:xfrm>
            <a:off x="2867025" y="2125980"/>
            <a:ext cx="6457950" cy="3154680"/>
          </a:xfrm>
          <a:prstGeom prst="rect">
            <a:avLst/>
          </a:prstGeom>
        </p:spPr>
      </p:pic>
      <p:sp>
        <p:nvSpPr>
          <p:cNvPr id="6" name="Tekstfelt 5">
            <a:extLst>
              <a:ext uri="{FF2B5EF4-FFF2-40B4-BE49-F238E27FC236}">
                <a16:creationId xmlns:a16="http://schemas.microsoft.com/office/drawing/2014/main" id="{32975F98-D261-5CF9-282C-C963ADDD1B6C}"/>
              </a:ext>
            </a:extLst>
          </p:cNvPr>
          <p:cNvSpPr txBox="1"/>
          <p:nvPr/>
        </p:nvSpPr>
        <p:spPr>
          <a:xfrm>
            <a:off x="4032885" y="5532120"/>
            <a:ext cx="4126230" cy="369332"/>
          </a:xfrm>
          <a:prstGeom prst="rect">
            <a:avLst/>
          </a:prstGeom>
          <a:noFill/>
        </p:spPr>
        <p:txBody>
          <a:bodyPr wrap="square" rtlCol="0">
            <a:spAutoFit/>
          </a:bodyPr>
          <a:lstStyle/>
          <a:p>
            <a:pPr algn="ctr"/>
            <a:r>
              <a:rPr lang="da-DK" dirty="0">
                <a:latin typeface="Aileron SemiBold" panose="00000700000000000000" pitchFamily="50" charset="0"/>
                <a:hlinkClick r:id="rId3">
                  <a:extLst>
                    <a:ext uri="{A12FA001-AC4F-418D-AE19-62706E023703}">
                      <ahyp:hlinkClr xmlns:ahyp="http://schemas.microsoft.com/office/drawing/2018/hyperlinkcolor" val="tx"/>
                    </a:ext>
                  </a:extLst>
                </a:hlinkClick>
              </a:rPr>
              <a:t>Se en </a:t>
            </a:r>
            <a:r>
              <a:rPr lang="da-DK" dirty="0" err="1">
                <a:latin typeface="Aileron SemiBold" panose="00000700000000000000" pitchFamily="50" charset="0"/>
                <a:hlinkClick r:id="rId3">
                  <a:extLst>
                    <a:ext uri="{A12FA001-AC4F-418D-AE19-62706E023703}">
                      <ahyp:hlinkClr xmlns:ahyp="http://schemas.microsoft.com/office/drawing/2018/hyperlinkcolor" val="tx"/>
                    </a:ext>
                  </a:extLst>
                </a:hlinkClick>
              </a:rPr>
              <a:t>explainer</a:t>
            </a:r>
            <a:r>
              <a:rPr lang="da-DK" dirty="0">
                <a:latin typeface="Aileron SemiBold" panose="00000700000000000000" pitchFamily="50" charset="0"/>
                <a:hlinkClick r:id="rId3">
                  <a:extLst>
                    <a:ext uri="{A12FA001-AC4F-418D-AE19-62706E023703}">
                      <ahyp:hlinkClr xmlns:ahyp="http://schemas.microsoft.com/office/drawing/2018/hyperlinkcolor" val="tx"/>
                    </a:ext>
                  </a:extLst>
                </a:hlinkClick>
              </a:rPr>
              <a:t> om konflikten </a:t>
            </a:r>
            <a:endParaRPr lang="da-DK" dirty="0">
              <a:latin typeface="Aileron SemiBold" panose="00000700000000000000" pitchFamily="50" charset="0"/>
            </a:endParaRPr>
          </a:p>
        </p:txBody>
      </p:sp>
    </p:spTree>
    <p:extLst>
      <p:ext uri="{BB962C8B-B14F-4D97-AF65-F5344CB8AC3E}">
        <p14:creationId xmlns:p14="http://schemas.microsoft.com/office/powerpoint/2010/main" val="311476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81A3121-6218-55C7-E8B8-2477D40C6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7" name="Tekstfelt 6">
            <a:extLst>
              <a:ext uri="{FF2B5EF4-FFF2-40B4-BE49-F238E27FC236}">
                <a16:creationId xmlns:a16="http://schemas.microsoft.com/office/drawing/2014/main" id="{3D2B059B-9A39-5D14-666A-9450181B1EA4}"/>
              </a:ext>
            </a:extLst>
          </p:cNvPr>
          <p:cNvSpPr txBox="1"/>
          <p:nvPr/>
        </p:nvSpPr>
        <p:spPr>
          <a:xfrm>
            <a:off x="2329742" y="2256476"/>
            <a:ext cx="7980118" cy="3939540"/>
          </a:xfrm>
          <a:prstGeom prst="rect">
            <a:avLst/>
          </a:prstGeom>
          <a:noFill/>
        </p:spPr>
        <p:txBody>
          <a:bodyPr wrap="square" rtlCol="0">
            <a:spAutoFit/>
          </a:bodyPr>
          <a:lstStyle/>
          <a:p>
            <a:pPr algn="l" rtl="0" fontAlgn="base"/>
            <a:r>
              <a:rPr lang="da-DK" sz="2400" b="0" i="1" dirty="0">
                <a:effectLst/>
                <a:latin typeface="Aileron SemiBold" panose="00000700000000000000" pitchFamily="50" charset="0"/>
              </a:rPr>
              <a:t>”Antisemitisme er en bestemt opfattelse af jøder, </a:t>
            </a:r>
          </a:p>
          <a:p>
            <a:pPr algn="l" rtl="0" fontAlgn="base"/>
            <a:r>
              <a:rPr lang="da-DK" sz="2400" b="0" i="1" dirty="0">
                <a:effectLst/>
                <a:latin typeface="Aileron SemiBold" panose="00000700000000000000" pitchFamily="50" charset="0"/>
              </a:rPr>
              <a:t>der kan udtrykkes som had mod jøder. </a:t>
            </a:r>
          </a:p>
          <a:p>
            <a:pPr algn="l" rtl="0" fontAlgn="base"/>
            <a:r>
              <a:rPr lang="da-DK" sz="2400" b="0" i="1" dirty="0">
                <a:effectLst/>
                <a:latin typeface="Aileron SemiBold" panose="00000700000000000000" pitchFamily="50" charset="0"/>
              </a:rPr>
              <a:t>Retoriske og fysiske former for antisemitisme rettes mod jødiske og ikke-jødiske enkeltpersoner og/eller deres ejendom samt institutioner og religiøse samlingssteder, der tilhører jødiske samfund”</a:t>
            </a:r>
            <a:r>
              <a:rPr lang="da-DK" sz="2400" b="0" i="0" dirty="0">
                <a:effectLst/>
                <a:latin typeface="Aileron SemiBold" panose="00000700000000000000" pitchFamily="50" charset="0"/>
              </a:rPr>
              <a:t> </a:t>
            </a:r>
          </a:p>
          <a:p>
            <a:pPr algn="l" rtl="0" fontAlgn="base"/>
            <a:endParaRPr lang="da-DK" sz="2800" b="0" i="0" dirty="0">
              <a:effectLst/>
              <a:latin typeface="Aileron SemiBold" panose="00000700000000000000" pitchFamily="50" charset="0"/>
            </a:endParaRPr>
          </a:p>
          <a:p>
            <a:pPr algn="l" rtl="0" fontAlgn="base"/>
            <a:r>
              <a:rPr lang="da-DK" b="0" dirty="0">
                <a:effectLst/>
                <a:latin typeface="Aileron SemiBold" panose="00000700000000000000" pitchFamily="50" charset="0"/>
              </a:rPr>
              <a:t>Definition af IHRA – International Holocaust </a:t>
            </a:r>
            <a:r>
              <a:rPr lang="da-DK" b="0" dirty="0" err="1">
                <a:effectLst/>
                <a:latin typeface="Aileron SemiBold" panose="00000700000000000000" pitchFamily="50" charset="0"/>
              </a:rPr>
              <a:t>Remembrance</a:t>
            </a:r>
            <a:r>
              <a:rPr lang="da-DK" b="0" dirty="0">
                <a:effectLst/>
                <a:latin typeface="Aileron SemiBold" panose="00000700000000000000" pitchFamily="50" charset="0"/>
              </a:rPr>
              <a:t> Alliance. </a:t>
            </a:r>
          </a:p>
          <a:p>
            <a:pPr algn="l" rtl="0" fontAlgn="base"/>
            <a:r>
              <a:rPr lang="da-DK" b="0" dirty="0">
                <a:effectLst/>
                <a:latin typeface="Aileron SemiBold" panose="00000700000000000000" pitchFamily="50" charset="0"/>
              </a:rPr>
              <a:t>IHRA består af 35 medlemslande, som alle anerkender vigtigheden af international bekæmpelse af Holocaust-benægtelse og antisemitisme. </a:t>
            </a:r>
            <a:endParaRPr lang="da-DK" sz="2400" b="0" dirty="0">
              <a:effectLst/>
              <a:latin typeface="Aileron SemiBold" panose="00000700000000000000" pitchFamily="50" charset="0"/>
            </a:endParaRPr>
          </a:p>
          <a:p>
            <a:endParaRPr lang="da-DK" sz="2400" dirty="0">
              <a:latin typeface="Aileron SemiBold" panose="00000700000000000000" pitchFamily="50" charset="0"/>
            </a:endParaRPr>
          </a:p>
        </p:txBody>
      </p:sp>
      <p:sp>
        <p:nvSpPr>
          <p:cNvPr id="6" name="Titel 1">
            <a:extLst>
              <a:ext uri="{FF2B5EF4-FFF2-40B4-BE49-F238E27FC236}">
                <a16:creationId xmlns:a16="http://schemas.microsoft.com/office/drawing/2014/main" id="{861F3315-0B7A-0078-69EE-620A747B23DC}"/>
              </a:ext>
            </a:extLst>
          </p:cNvPr>
          <p:cNvSpPr>
            <a:spLocks noGrp="1"/>
          </p:cNvSpPr>
          <p:nvPr>
            <p:ph type="title"/>
          </p:nvPr>
        </p:nvSpPr>
        <p:spPr>
          <a:xfrm>
            <a:off x="123432" y="271670"/>
            <a:ext cx="8700528" cy="1534286"/>
          </a:xfrm>
        </p:spPr>
        <p:txBody>
          <a:bodyPr/>
          <a:lstStyle/>
          <a:p>
            <a:pPr algn="ctr"/>
            <a:r>
              <a:rPr lang="da-DK" b="1" dirty="0">
                <a:solidFill>
                  <a:srgbClr val="0070C0"/>
                </a:solidFill>
                <a:latin typeface="Futura PT Bold" panose="020B0902020204020203" pitchFamily="34" charset="0"/>
              </a:rPr>
              <a:t>Hvad betyder antisemitisme?</a:t>
            </a:r>
          </a:p>
        </p:txBody>
      </p:sp>
    </p:spTree>
    <p:extLst>
      <p:ext uri="{BB962C8B-B14F-4D97-AF65-F5344CB8AC3E}">
        <p14:creationId xmlns:p14="http://schemas.microsoft.com/office/powerpoint/2010/main" val="283597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AF0A7-69E1-40FF-DEE9-9E56C48941BC}"/>
              </a:ext>
            </a:extLst>
          </p:cNvPr>
          <p:cNvSpPr>
            <a:spLocks noGrp="1"/>
          </p:cNvSpPr>
          <p:nvPr>
            <p:ph type="title"/>
          </p:nvPr>
        </p:nvSpPr>
        <p:spPr>
          <a:xfrm>
            <a:off x="148590" y="283100"/>
            <a:ext cx="4583430" cy="1522840"/>
          </a:xfrm>
        </p:spPr>
        <p:txBody>
          <a:bodyPr/>
          <a:lstStyle/>
          <a:p>
            <a:pPr algn="ctr"/>
            <a:r>
              <a:rPr lang="da-DK" b="1" dirty="0">
                <a:solidFill>
                  <a:srgbClr val="0070C0"/>
                </a:solidFill>
                <a:latin typeface="Futura PT Bold" panose="020B0902020204020203" pitchFamily="34" charset="0"/>
              </a:rPr>
              <a:t>Hvad betyder…?</a:t>
            </a:r>
          </a:p>
        </p:txBody>
      </p:sp>
      <p:sp>
        <p:nvSpPr>
          <p:cNvPr id="7" name="Tekstfelt 6">
            <a:extLst>
              <a:ext uri="{FF2B5EF4-FFF2-40B4-BE49-F238E27FC236}">
                <a16:creationId xmlns:a16="http://schemas.microsoft.com/office/drawing/2014/main" id="{8E2C0DB5-315D-D016-0693-AA0BDE6646B9}"/>
              </a:ext>
            </a:extLst>
          </p:cNvPr>
          <p:cNvSpPr txBox="1"/>
          <p:nvPr/>
        </p:nvSpPr>
        <p:spPr>
          <a:xfrm>
            <a:off x="259276" y="1954530"/>
            <a:ext cx="5455724" cy="4216539"/>
          </a:xfrm>
          <a:prstGeom prst="rect">
            <a:avLst/>
          </a:prstGeom>
          <a:noFill/>
        </p:spPr>
        <p:txBody>
          <a:bodyPr wrap="square" lIns="91440" tIns="45720" rIns="91440" bIns="45720" rtlCol="0" anchor="t">
            <a:spAutoFit/>
          </a:bodyPr>
          <a:lstStyle/>
          <a:p>
            <a:pPr algn="l" rtl="0" fontAlgn="base"/>
            <a:r>
              <a:rPr lang="da-DK" sz="2800" b="1" dirty="0">
                <a:latin typeface="Aileron SemiBold" panose="00000700000000000000" pitchFamily="50" charset="0"/>
              </a:rPr>
              <a:t>DIASPORA:</a:t>
            </a:r>
            <a:endParaRPr lang="da-DK" sz="3200" b="1" i="0" dirty="0">
              <a:effectLst/>
              <a:latin typeface="Aileron SemiBold" panose="00000700000000000000" pitchFamily="50" charset="0"/>
            </a:endParaRPr>
          </a:p>
          <a:p>
            <a:pPr algn="l" rtl="0" fontAlgn="base"/>
            <a:r>
              <a:rPr lang="da-DK" b="0" i="0" dirty="0">
                <a:effectLst/>
                <a:latin typeface="Aileron SemiBold" panose="00000700000000000000" pitchFamily="50" charset="0"/>
              </a:rPr>
              <a:t>Diaspora er navnet for jøders frivillige eller ufrivillige bosættelse udenfor Israel. </a:t>
            </a:r>
          </a:p>
          <a:p>
            <a:pPr algn="l" rtl="0" fontAlgn="base"/>
            <a:r>
              <a:rPr lang="da-DK" b="0" i="0" dirty="0">
                <a:effectLst/>
                <a:latin typeface="Aileron SemiBold" panose="00000700000000000000" pitchFamily="50" charset="0"/>
              </a:rPr>
              <a:t>Jøderne har været på flugt, siden de blev fordrevet af </a:t>
            </a:r>
            <a:r>
              <a:rPr lang="da-DK" dirty="0">
                <a:latin typeface="Aileron SemiBold" panose="00000700000000000000" pitchFamily="50" charset="0"/>
              </a:rPr>
              <a:t>assyrerne</a:t>
            </a:r>
            <a:r>
              <a:rPr lang="da-DK" b="0" i="0" dirty="0">
                <a:effectLst/>
                <a:latin typeface="Aileron SemiBold" panose="00000700000000000000" pitchFamily="50" charset="0"/>
              </a:rPr>
              <a:t> i </a:t>
            </a:r>
            <a:r>
              <a:rPr lang="da-DK" dirty="0">
                <a:latin typeface="Aileron SemiBold" panose="00000700000000000000" pitchFamily="50" charset="0"/>
              </a:rPr>
              <a:t>722</a:t>
            </a:r>
            <a:r>
              <a:rPr lang="da-DK" b="0" i="0" dirty="0">
                <a:effectLst/>
                <a:latin typeface="Aileron SemiBold" panose="00000700000000000000" pitchFamily="50" charset="0"/>
              </a:rPr>
              <a:t> </a:t>
            </a:r>
            <a:r>
              <a:rPr lang="da-DK" b="0" i="0" dirty="0" err="1">
                <a:effectLst/>
                <a:latin typeface="Aileron SemiBold" panose="00000700000000000000" pitchFamily="50" charset="0"/>
              </a:rPr>
              <a:t>fvt</a:t>
            </a:r>
            <a:r>
              <a:rPr lang="da-DK" b="0" i="0" dirty="0">
                <a:effectLst/>
                <a:latin typeface="Aileron SemiBold" panose="00000700000000000000" pitchFamily="50" charset="0"/>
              </a:rPr>
              <a:t>. </a:t>
            </a:r>
          </a:p>
          <a:p>
            <a:pPr algn="l" rtl="0" fontAlgn="base"/>
            <a:r>
              <a:rPr lang="da-DK" b="0" i="0" dirty="0">
                <a:effectLst/>
                <a:latin typeface="Aileron SemiBold" panose="00000700000000000000" pitchFamily="50" charset="0"/>
              </a:rPr>
              <a:t>Med Jerusalems ødelæggelse og det andet tempels ødelæggelse i år 70 og helt frem til dannelsen af staten Israel i 1948 var diasporaen virkelighed for størstedelen af verdens jødiske befolkning. </a:t>
            </a:r>
          </a:p>
          <a:p>
            <a:pPr algn="l" rtl="0" fontAlgn="base"/>
            <a:r>
              <a:rPr lang="da-DK" b="0" i="0" dirty="0">
                <a:effectLst/>
                <a:latin typeface="Aileron SemiBold" panose="00000700000000000000" pitchFamily="50" charset="0"/>
              </a:rPr>
              <a:t>I dag findes den største diaspora i USA. Her bor der flere jøder end i Israel.  </a:t>
            </a:r>
          </a:p>
          <a:p>
            <a:pPr algn="l" rtl="0" fontAlgn="base"/>
            <a:endParaRPr lang="da-DK" sz="2400" b="0" i="0" dirty="0">
              <a:effectLst/>
              <a:latin typeface="Aileron SemiBold" panose="00000700000000000000" pitchFamily="50" charset="0"/>
            </a:endParaRPr>
          </a:p>
          <a:p>
            <a:endParaRPr lang="da-DK" dirty="0"/>
          </a:p>
        </p:txBody>
      </p:sp>
      <p:pic>
        <p:nvPicPr>
          <p:cNvPr id="11" name="Billede 10">
            <a:extLst>
              <a:ext uri="{FF2B5EF4-FFF2-40B4-BE49-F238E27FC236}">
                <a16:creationId xmlns:a16="http://schemas.microsoft.com/office/drawing/2014/main" id="{01C9E951-CC8A-4AB3-AFA3-F84520445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15" name="Tekstfelt 14">
            <a:extLst>
              <a:ext uri="{FF2B5EF4-FFF2-40B4-BE49-F238E27FC236}">
                <a16:creationId xmlns:a16="http://schemas.microsoft.com/office/drawing/2014/main" id="{3137EAE3-678A-F209-89D2-1B4DB3C54642}"/>
              </a:ext>
            </a:extLst>
          </p:cNvPr>
          <p:cNvSpPr txBox="1"/>
          <p:nvPr/>
        </p:nvSpPr>
        <p:spPr>
          <a:xfrm>
            <a:off x="5901887" y="1954530"/>
            <a:ext cx="6381553" cy="2462213"/>
          </a:xfrm>
          <a:prstGeom prst="rect">
            <a:avLst/>
          </a:prstGeom>
          <a:noFill/>
        </p:spPr>
        <p:txBody>
          <a:bodyPr wrap="square">
            <a:spAutoFit/>
          </a:bodyPr>
          <a:lstStyle/>
          <a:p>
            <a:pPr algn="l" rtl="0" fontAlgn="base"/>
            <a:r>
              <a:rPr lang="da-DK" sz="2800" b="0" i="0" dirty="0">
                <a:effectLst/>
                <a:latin typeface="Aileron SemiBold" panose="00000700000000000000" pitchFamily="50" charset="0"/>
              </a:rPr>
              <a:t>GHETTO:</a:t>
            </a:r>
          </a:p>
          <a:p>
            <a:pPr algn="l" rtl="0" fontAlgn="base"/>
            <a:r>
              <a:rPr lang="da-DK" b="0" i="0" dirty="0">
                <a:effectLst/>
                <a:latin typeface="Aileron SemiBold" panose="00000700000000000000" pitchFamily="50" charset="0"/>
              </a:rPr>
              <a:t>Når jøderne bosatte sig rundt omkring i verden, samlede de sig ofte i de samme områder. Det var som regel meget fattige kvarterer, som blev kaldt ’ghettoer’. </a:t>
            </a:r>
          </a:p>
          <a:p>
            <a:pPr algn="l" rtl="0" fontAlgn="base"/>
            <a:r>
              <a:rPr lang="da-DK" b="0" i="0" dirty="0">
                <a:effectLst/>
                <a:latin typeface="Aileron SemiBold" panose="00000700000000000000" pitchFamily="50" charset="0"/>
              </a:rPr>
              <a:t>Under </a:t>
            </a:r>
            <a:r>
              <a:rPr lang="da-DK" dirty="0">
                <a:latin typeface="Aileron SemiBold" panose="00000700000000000000" pitchFamily="50" charset="0"/>
              </a:rPr>
              <a:t>Anden V</a:t>
            </a:r>
            <a:r>
              <a:rPr lang="da-DK" b="0" i="0" dirty="0">
                <a:effectLst/>
                <a:latin typeface="Aileron SemiBold" panose="00000700000000000000" pitchFamily="50" charset="0"/>
              </a:rPr>
              <a:t>erdenskrig samlede nazisterne jøder i ghettoer, som var indhegnet og isoleret fra resten af befolkningen.  </a:t>
            </a:r>
          </a:p>
          <a:p>
            <a:endParaRPr lang="da-DK" sz="1800" dirty="0">
              <a:latin typeface="Aileron SemiBold" panose="00000700000000000000" pitchFamily="50" charset="0"/>
            </a:endParaRPr>
          </a:p>
        </p:txBody>
      </p:sp>
      <p:pic>
        <p:nvPicPr>
          <p:cNvPr id="19" name="Billede 18" descr="Et billede, der indeholder udendørs, bygning, gade/vej, vej&#10;&#10;Automatisk genereret beskrivelse">
            <a:extLst>
              <a:ext uri="{FF2B5EF4-FFF2-40B4-BE49-F238E27FC236}">
                <a16:creationId xmlns:a16="http://schemas.microsoft.com/office/drawing/2014/main" id="{95F828AA-2915-4376-0972-72E3A9362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413" y="4192083"/>
            <a:ext cx="3941020" cy="2517327"/>
          </a:xfrm>
          <a:prstGeom prst="rect">
            <a:avLst/>
          </a:prstGeom>
        </p:spPr>
      </p:pic>
    </p:spTree>
    <p:extLst>
      <p:ext uri="{BB962C8B-B14F-4D97-AF65-F5344CB8AC3E}">
        <p14:creationId xmlns:p14="http://schemas.microsoft.com/office/powerpoint/2010/main" val="192649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33987-70D6-A524-E2ED-835C573380CF}"/>
              </a:ext>
            </a:extLst>
          </p:cNvPr>
          <p:cNvSpPr>
            <a:spLocks noGrp="1"/>
          </p:cNvSpPr>
          <p:nvPr>
            <p:ph type="title"/>
          </p:nvPr>
        </p:nvSpPr>
        <p:spPr>
          <a:xfrm>
            <a:off x="0" y="284175"/>
            <a:ext cx="4899162" cy="1527751"/>
          </a:xfrm>
        </p:spPr>
        <p:txBody>
          <a:bodyPr/>
          <a:lstStyle/>
          <a:p>
            <a:pPr algn="ctr"/>
            <a:r>
              <a:rPr lang="da-DK" b="1" dirty="0">
                <a:solidFill>
                  <a:srgbClr val="0070C0"/>
                </a:solidFill>
                <a:latin typeface="Futura PT Bold" panose="020B0902020204020203" pitchFamily="34" charset="0"/>
              </a:rPr>
              <a:t>Vidste du, at...?</a:t>
            </a:r>
          </a:p>
        </p:txBody>
      </p:sp>
      <p:sp>
        <p:nvSpPr>
          <p:cNvPr id="3" name="Pladsholder til indhold 2">
            <a:extLst>
              <a:ext uri="{FF2B5EF4-FFF2-40B4-BE49-F238E27FC236}">
                <a16:creationId xmlns:a16="http://schemas.microsoft.com/office/drawing/2014/main" id="{9A9BC61B-4427-F76F-9B8F-E5283C85408A}"/>
              </a:ext>
            </a:extLst>
          </p:cNvPr>
          <p:cNvSpPr>
            <a:spLocks noGrp="1"/>
          </p:cNvSpPr>
          <p:nvPr>
            <p:ph idx="1"/>
          </p:nvPr>
        </p:nvSpPr>
        <p:spPr>
          <a:xfrm>
            <a:off x="1621688" y="2011681"/>
            <a:ext cx="8946541" cy="4562144"/>
          </a:xfrm>
        </p:spPr>
        <p:txBody>
          <a:bodyPr>
            <a:noAutofit/>
          </a:bodyPr>
          <a:lstStyle/>
          <a:p>
            <a:pPr marL="0" indent="0" algn="l" rtl="0" fontAlgn="base">
              <a:lnSpc>
                <a:spcPct val="100000"/>
              </a:lnSpc>
              <a:buNone/>
            </a:pPr>
            <a:r>
              <a:rPr lang="da-DK" sz="2000" dirty="0">
                <a:effectLst/>
                <a:latin typeface="Aileron SemiBold" panose="00000700000000000000" pitchFamily="50" charset="0"/>
              </a:rPr>
              <a:t>antisemitiske handlinger er strafbare, når de er defineret ved lov? F.eks. er benægtelse af Holocaust ulovligt i en lang række lande, </a:t>
            </a:r>
            <a:br>
              <a:rPr lang="da-DK" sz="2000" dirty="0">
                <a:effectLst/>
                <a:latin typeface="Aileron SemiBold" panose="00000700000000000000" pitchFamily="50" charset="0"/>
              </a:rPr>
            </a:br>
            <a:r>
              <a:rPr lang="da-DK" sz="2000" dirty="0">
                <a:effectLst/>
                <a:latin typeface="Aileron SemiBold" panose="00000700000000000000" pitchFamily="50" charset="0"/>
              </a:rPr>
              <a:t>men ikke i Danmark</a:t>
            </a:r>
            <a:br>
              <a:rPr lang="da-DK" sz="2000" dirty="0">
                <a:latin typeface="Aileron SemiBold" panose="00000700000000000000" pitchFamily="50" charset="0"/>
              </a:rPr>
            </a:br>
            <a:br>
              <a:rPr lang="da-DK" sz="2000" dirty="0">
                <a:latin typeface="Aileron SemiBold" panose="00000700000000000000" pitchFamily="50" charset="0"/>
              </a:rPr>
            </a:br>
            <a:r>
              <a:rPr lang="da-DK" sz="2000" dirty="0">
                <a:latin typeface="Aileron SemiBold" panose="00000700000000000000" pitchFamily="50" charset="0"/>
              </a:rPr>
              <a:t>k</a:t>
            </a:r>
            <a:r>
              <a:rPr lang="da-DK" sz="2000" dirty="0">
                <a:effectLst/>
                <a:latin typeface="Aileron SemiBold" panose="00000700000000000000" pitchFamily="50" charset="0"/>
              </a:rPr>
              <a:t>riminelle handlinger er antisemitiske, når angrebsmålene udvælges, fordi de er</a:t>
            </a:r>
            <a:r>
              <a:rPr lang="da-DK" sz="2000" dirty="0">
                <a:latin typeface="Aileron SemiBold" panose="00000700000000000000" pitchFamily="50" charset="0"/>
              </a:rPr>
              <a:t> </a:t>
            </a:r>
            <a:r>
              <a:rPr lang="da-DK" sz="2000" dirty="0">
                <a:effectLst/>
                <a:latin typeface="Aileron SemiBold" panose="00000700000000000000" pitchFamily="50" charset="0"/>
              </a:rPr>
              <a:t>jødiske eller forbindes med jøder? </a:t>
            </a:r>
            <a:r>
              <a:rPr lang="da-DK" sz="2000" dirty="0">
                <a:latin typeface="Aileron SemiBold" panose="00000700000000000000" pitchFamily="50" charset="0"/>
              </a:rPr>
              <a:t>Der kan både være tale om mennesker eller ejendomme – f.eks. skoler og kirkegårde</a:t>
            </a:r>
            <a:br>
              <a:rPr lang="da-DK" sz="2000" dirty="0">
                <a:latin typeface="Aileron SemiBold" panose="00000700000000000000" pitchFamily="50" charset="0"/>
              </a:rPr>
            </a:br>
            <a:endParaRPr lang="da-DK" sz="2000" dirty="0">
              <a:latin typeface="Aileron SemiBold" panose="00000700000000000000" pitchFamily="50" charset="0"/>
            </a:endParaRPr>
          </a:p>
          <a:p>
            <a:pPr marL="0" indent="0" algn="l" rtl="0" fontAlgn="base">
              <a:lnSpc>
                <a:spcPct val="100000"/>
              </a:lnSpc>
              <a:buNone/>
            </a:pPr>
            <a:r>
              <a:rPr lang="da-DK" sz="2000" dirty="0">
                <a:latin typeface="Aileron SemiBold" panose="00000700000000000000" pitchFamily="50" charset="0"/>
              </a:rPr>
              <a:t>a</a:t>
            </a:r>
            <a:r>
              <a:rPr lang="da-DK" sz="2000" dirty="0">
                <a:effectLst/>
                <a:latin typeface="Aileron SemiBold" panose="00000700000000000000" pitchFamily="50" charset="0"/>
              </a:rPr>
              <a:t>ntisemitisk diskrimination er, når jøder nægtes muligheder, som andre har adgang til, og er ulovligt i mange lande?</a:t>
            </a:r>
          </a:p>
          <a:p>
            <a:pPr marL="0" indent="0" algn="l" rtl="0" fontAlgn="base">
              <a:lnSpc>
                <a:spcPct val="150000"/>
              </a:lnSpc>
              <a:buNone/>
            </a:pPr>
            <a:r>
              <a:rPr lang="da-DK" sz="1800" b="1" i="0" dirty="0">
                <a:effectLst/>
                <a:latin typeface="Aileron SemiBold" panose="00000700000000000000" pitchFamily="50" charset="0"/>
              </a:rPr>
              <a:t>					</a:t>
            </a:r>
            <a:r>
              <a:rPr lang="da-DK" sz="1800" b="0" i="0" dirty="0">
                <a:effectLst/>
                <a:latin typeface="Aileron SemiBold" panose="00000700000000000000" pitchFamily="50" charset="0"/>
              </a:rPr>
              <a:t>		</a:t>
            </a:r>
            <a:r>
              <a:rPr lang="da-DK" sz="1200" b="0" i="0" dirty="0">
                <a:effectLst/>
                <a:latin typeface="Aileron SemiBold" panose="00000700000000000000" pitchFamily="50" charset="0"/>
              </a:rPr>
              <a:t>Kilde: Jødisk Informationscenter </a:t>
            </a:r>
          </a:p>
        </p:txBody>
      </p:sp>
      <p:pic>
        <p:nvPicPr>
          <p:cNvPr id="5" name="Billede 4">
            <a:extLst>
              <a:ext uri="{FF2B5EF4-FFF2-40B4-BE49-F238E27FC236}">
                <a16:creationId xmlns:a16="http://schemas.microsoft.com/office/drawing/2014/main" id="{11E23B5A-93A6-3120-7659-FAC45B0A7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pic>
        <p:nvPicPr>
          <p:cNvPr id="4" name="Pladsholder til indhold 5">
            <a:extLst>
              <a:ext uri="{FF2B5EF4-FFF2-40B4-BE49-F238E27FC236}">
                <a16:creationId xmlns:a16="http://schemas.microsoft.com/office/drawing/2014/main" id="{7468947C-0D38-69C9-F142-9F6D18252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45474" y="2236504"/>
            <a:ext cx="428309" cy="495232"/>
          </a:xfrm>
          <a:prstGeom prst="rect">
            <a:avLst/>
          </a:prstGeom>
        </p:spPr>
      </p:pic>
      <p:pic>
        <p:nvPicPr>
          <p:cNvPr id="6" name="Pladsholder til indhold 5">
            <a:extLst>
              <a:ext uri="{FF2B5EF4-FFF2-40B4-BE49-F238E27FC236}">
                <a16:creationId xmlns:a16="http://schemas.microsoft.com/office/drawing/2014/main" id="{AEF54AEA-25D2-C1AE-CBB5-67765B3C4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45474" y="3429000"/>
            <a:ext cx="428309" cy="495232"/>
          </a:xfrm>
          <a:prstGeom prst="rect">
            <a:avLst/>
          </a:prstGeom>
        </p:spPr>
      </p:pic>
      <p:pic>
        <p:nvPicPr>
          <p:cNvPr id="7" name="Pladsholder til indhold 5">
            <a:extLst>
              <a:ext uri="{FF2B5EF4-FFF2-40B4-BE49-F238E27FC236}">
                <a16:creationId xmlns:a16="http://schemas.microsoft.com/office/drawing/2014/main" id="{9A1EF0EB-5396-C0B9-8170-BACAF409E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45473" y="4777368"/>
            <a:ext cx="428309" cy="495232"/>
          </a:xfrm>
          <a:prstGeom prst="rect">
            <a:avLst/>
          </a:prstGeom>
        </p:spPr>
      </p:pic>
    </p:spTree>
    <p:extLst>
      <p:ext uri="{BB962C8B-B14F-4D97-AF65-F5344CB8AC3E}">
        <p14:creationId xmlns:p14="http://schemas.microsoft.com/office/powerpoint/2010/main" val="422916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6F441-FEB6-9E4B-1B67-2E404E847A02}"/>
              </a:ext>
            </a:extLst>
          </p:cNvPr>
          <p:cNvSpPr>
            <a:spLocks noGrp="1"/>
          </p:cNvSpPr>
          <p:nvPr>
            <p:ph type="title"/>
          </p:nvPr>
        </p:nvSpPr>
        <p:spPr>
          <a:xfrm>
            <a:off x="206830" y="340251"/>
            <a:ext cx="6466114" cy="1408739"/>
          </a:xfrm>
        </p:spPr>
        <p:txBody>
          <a:bodyPr>
            <a:normAutofit/>
          </a:bodyPr>
          <a:lstStyle/>
          <a:p>
            <a:pPr algn="ctr"/>
            <a:r>
              <a:rPr lang="da-DK" b="1" dirty="0">
                <a:solidFill>
                  <a:srgbClr val="0070C0"/>
                </a:solidFill>
                <a:latin typeface="Futura PT Bold" panose="020B0902020204020203" pitchFamily="34" charset="0"/>
              </a:rPr>
              <a:t>RACISMEPARAGRAFFEN</a:t>
            </a:r>
            <a:endParaRPr lang="da-DK" b="1" dirty="0">
              <a:solidFill>
                <a:schemeClr val="bg2"/>
              </a:solidFill>
            </a:endParaRPr>
          </a:p>
        </p:txBody>
      </p:sp>
      <p:sp>
        <p:nvSpPr>
          <p:cNvPr id="11" name="Tekstfelt 10">
            <a:extLst>
              <a:ext uri="{FF2B5EF4-FFF2-40B4-BE49-F238E27FC236}">
                <a16:creationId xmlns:a16="http://schemas.microsoft.com/office/drawing/2014/main" id="{32A4422D-2FB6-B182-4001-4122F9C2223B}"/>
              </a:ext>
            </a:extLst>
          </p:cNvPr>
          <p:cNvSpPr txBox="1"/>
          <p:nvPr/>
        </p:nvSpPr>
        <p:spPr>
          <a:xfrm>
            <a:off x="1091565" y="2256328"/>
            <a:ext cx="8248650" cy="4093428"/>
          </a:xfrm>
          <a:prstGeom prst="rect">
            <a:avLst/>
          </a:prstGeom>
          <a:noFill/>
        </p:spPr>
        <p:txBody>
          <a:bodyPr wrap="square" rtlCol="0">
            <a:spAutoFit/>
          </a:bodyPr>
          <a:lstStyle/>
          <a:p>
            <a:pPr algn="l" rtl="0" fontAlgn="base">
              <a:buFont typeface="+mj-lt"/>
              <a:buAutoNum type="arabicPeriod"/>
            </a:pPr>
            <a:r>
              <a:rPr lang="da-DK" sz="2000" b="1" i="0" dirty="0">
                <a:effectLst/>
                <a:latin typeface="Aileron SemiBold" panose="00000700000000000000" pitchFamily="50" charset="0"/>
              </a:rPr>
              <a:t> § 266 b</a:t>
            </a:r>
            <a:r>
              <a:rPr lang="da-DK" sz="2000" b="0" i="0" dirty="0">
                <a:effectLst/>
                <a:latin typeface="Aileron SemiBold" panose="00000700000000000000" pitchFamily="50" charset="0"/>
              </a:rPr>
              <a:t> </a:t>
            </a:r>
          </a:p>
          <a:p>
            <a:pPr algn="l" rtl="0" fontAlgn="base"/>
            <a:r>
              <a:rPr lang="da-DK" sz="2000" b="0" i="0" dirty="0">
                <a:effectLst/>
                <a:latin typeface="Aileron SemiBold" panose="00000700000000000000" pitchFamily="50" charset="0"/>
              </a:rPr>
              <a:t>Den, der offentligt eller med forsæt til udbredelse i en videre kreds fremsætter udtalelse eller anden meddelelse, ved hvilken en gruppe af personer trues, forhånes eller nedværdiges på grund af sin race, hudfarve, nationale eller etniske oprindelse eller tro eller sit handicap eller på grund af den pågældende gruppes seksuelle orientering, kønsidentitet, kønsudtryk eller kønskarakteristika, straffes med bøde eller fængsel indtil 2 år. </a:t>
            </a:r>
          </a:p>
          <a:p>
            <a:pPr algn="l" rtl="0" fontAlgn="base"/>
            <a:endParaRPr lang="da-DK" sz="2000" b="0" i="0" dirty="0">
              <a:effectLst/>
              <a:latin typeface="Aileron SemiBold" panose="00000700000000000000" pitchFamily="50" charset="0"/>
            </a:endParaRPr>
          </a:p>
          <a:p>
            <a:pPr algn="l" rtl="0" fontAlgn="base">
              <a:buFont typeface="+mj-lt"/>
              <a:buAutoNum type="arabicPeriod" startAt="2"/>
            </a:pPr>
            <a:r>
              <a:rPr lang="da-DK" sz="2000" b="0" i="1" dirty="0">
                <a:effectLst/>
                <a:latin typeface="Aileron SemiBold" panose="00000700000000000000" pitchFamily="50" charset="0"/>
              </a:rPr>
              <a:t> Stk. 2. </a:t>
            </a:r>
            <a:r>
              <a:rPr lang="da-DK" sz="2000" b="0" i="0" dirty="0">
                <a:effectLst/>
                <a:latin typeface="Aileron SemiBold" panose="00000700000000000000" pitchFamily="50" charset="0"/>
              </a:rPr>
              <a:t> </a:t>
            </a:r>
          </a:p>
          <a:p>
            <a:pPr algn="l" rtl="0" fontAlgn="base"/>
            <a:r>
              <a:rPr lang="da-DK" sz="2000" b="0" i="0" dirty="0">
                <a:effectLst/>
                <a:latin typeface="Aileron SemiBold" panose="00000700000000000000" pitchFamily="50" charset="0"/>
              </a:rPr>
              <a:t>Ved straffens udmåling skal det betragtes som en særligt skærpende omstændighed, at forholdet har karakter af propagandavirksomhed. </a:t>
            </a:r>
          </a:p>
          <a:p>
            <a:pPr algn="ctr"/>
            <a:endParaRPr lang="da-DK" sz="2000" dirty="0">
              <a:latin typeface="Aileron SemiBold" panose="00000700000000000000" pitchFamily="50" charset="0"/>
            </a:endParaRPr>
          </a:p>
        </p:txBody>
      </p:sp>
      <p:pic>
        <p:nvPicPr>
          <p:cNvPr id="3" name="Billede 2">
            <a:extLst>
              <a:ext uri="{FF2B5EF4-FFF2-40B4-BE49-F238E27FC236}">
                <a16:creationId xmlns:a16="http://schemas.microsoft.com/office/drawing/2014/main" id="{08DD8FF8-015F-4F4D-884D-6F939293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pic>
        <p:nvPicPr>
          <p:cNvPr id="5" name="Billede 4" descr="Et billede, der indeholder sort, mørke&#10;&#10;Automatisk genereret beskrivelse">
            <a:extLst>
              <a:ext uri="{FF2B5EF4-FFF2-40B4-BE49-F238E27FC236}">
                <a16:creationId xmlns:a16="http://schemas.microsoft.com/office/drawing/2014/main" id="{0DC7BFB9-0918-6476-7C5D-32EDE6F38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517" y="2256328"/>
            <a:ext cx="3848356" cy="3848356"/>
          </a:xfrm>
          <a:prstGeom prst="rect">
            <a:avLst/>
          </a:prstGeom>
        </p:spPr>
      </p:pic>
    </p:spTree>
    <p:extLst>
      <p:ext uri="{BB962C8B-B14F-4D97-AF65-F5344CB8AC3E}">
        <p14:creationId xmlns:p14="http://schemas.microsoft.com/office/powerpoint/2010/main" val="300446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C6B5D-BD4B-485A-D86D-D64625318A6D}"/>
              </a:ext>
            </a:extLst>
          </p:cNvPr>
          <p:cNvSpPr>
            <a:spLocks noGrp="1"/>
          </p:cNvSpPr>
          <p:nvPr>
            <p:ph type="title"/>
          </p:nvPr>
        </p:nvSpPr>
        <p:spPr>
          <a:xfrm>
            <a:off x="226966" y="333852"/>
            <a:ext cx="4911089" cy="1441503"/>
          </a:xfrm>
        </p:spPr>
        <p:txBody>
          <a:bodyPr>
            <a:normAutofit/>
          </a:bodyPr>
          <a:lstStyle/>
          <a:p>
            <a:pPr algn="ctr"/>
            <a:r>
              <a:rPr lang="da-DK" b="1" dirty="0">
                <a:solidFill>
                  <a:srgbClr val="0070C0"/>
                </a:solidFill>
                <a:latin typeface="Futura PT Bold" panose="020B0902020204020203" pitchFamily="34" charset="0"/>
              </a:rPr>
              <a:t>Er det strafbart?</a:t>
            </a:r>
          </a:p>
        </p:txBody>
      </p:sp>
      <p:pic>
        <p:nvPicPr>
          <p:cNvPr id="5" name="Billede 4">
            <a:extLst>
              <a:ext uri="{FF2B5EF4-FFF2-40B4-BE49-F238E27FC236}">
                <a16:creationId xmlns:a16="http://schemas.microsoft.com/office/drawing/2014/main" id="{46F218A7-7DC2-DB2B-1017-A5522CBA8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4" name="Pladsholder til indhold 3">
            <a:extLst>
              <a:ext uri="{FF2B5EF4-FFF2-40B4-BE49-F238E27FC236}">
                <a16:creationId xmlns:a16="http://schemas.microsoft.com/office/drawing/2014/main" id="{8EF338CF-0EEA-B74F-5282-2BAE93B775EC}"/>
              </a:ext>
            </a:extLst>
          </p:cNvPr>
          <p:cNvSpPr>
            <a:spLocks noGrp="1"/>
          </p:cNvSpPr>
          <p:nvPr>
            <p:ph idx="1"/>
          </p:nvPr>
        </p:nvSpPr>
        <p:spPr>
          <a:xfrm>
            <a:off x="2447053" y="2660511"/>
            <a:ext cx="7297894" cy="2760575"/>
          </a:xfrm>
        </p:spPr>
        <p:txBody>
          <a:bodyPr>
            <a:normAutofit fontScale="85000" lnSpcReduction="20000"/>
          </a:bodyPr>
          <a:lstStyle/>
          <a:p>
            <a:pPr marL="0" indent="0" algn="l" rtl="0" fontAlgn="base">
              <a:lnSpc>
                <a:spcPct val="150000"/>
              </a:lnSpc>
              <a:buNone/>
            </a:pPr>
            <a:r>
              <a:rPr lang="da-DK" sz="2800" b="0" i="0" dirty="0">
                <a:effectLst/>
                <a:latin typeface="Aileron SemiBold" panose="00000700000000000000" pitchFamily="50" charset="0"/>
              </a:rPr>
              <a:t>I kommentarsporet i en debat på Facebook kan man læse følgende: </a:t>
            </a:r>
            <a:br>
              <a:rPr lang="da-DK" sz="2800" b="0" i="0" dirty="0">
                <a:effectLst/>
                <a:latin typeface="Aileron SemiBold" panose="00000700000000000000" pitchFamily="50" charset="0"/>
              </a:rPr>
            </a:br>
            <a:r>
              <a:rPr lang="da-DK" sz="2800" b="0" i="1" dirty="0">
                <a:effectLst/>
                <a:latin typeface="Aileron SemiBold" panose="00000700000000000000" pitchFamily="50" charset="0"/>
              </a:rPr>
              <a:t>”Jøder står bag alt. Covid, pride, krigen i Ukraine, og man kan blive ved.” </a:t>
            </a:r>
          </a:p>
          <a:p>
            <a:pPr marL="0" indent="0" algn="l" rtl="0" fontAlgn="base">
              <a:lnSpc>
                <a:spcPct val="150000"/>
              </a:lnSpc>
              <a:buNone/>
            </a:pPr>
            <a:r>
              <a:rPr lang="da-DK" sz="2800" b="0" i="0" dirty="0">
                <a:effectLst/>
                <a:latin typeface="Aileron SemiBold" panose="00000700000000000000" pitchFamily="50" charset="0"/>
              </a:rPr>
              <a:t>Er det strafbart? </a:t>
            </a:r>
          </a:p>
          <a:p>
            <a:endParaRPr lang="da-DK" dirty="0"/>
          </a:p>
        </p:txBody>
      </p:sp>
    </p:spTree>
    <p:extLst>
      <p:ext uri="{BB962C8B-B14F-4D97-AF65-F5344CB8AC3E}">
        <p14:creationId xmlns:p14="http://schemas.microsoft.com/office/powerpoint/2010/main" val="30962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C6B5D-BD4B-485A-D86D-D64625318A6D}"/>
              </a:ext>
            </a:extLst>
          </p:cNvPr>
          <p:cNvSpPr>
            <a:spLocks noGrp="1"/>
          </p:cNvSpPr>
          <p:nvPr>
            <p:ph type="title"/>
          </p:nvPr>
        </p:nvSpPr>
        <p:spPr>
          <a:xfrm>
            <a:off x="226966" y="333852"/>
            <a:ext cx="4911089" cy="1441503"/>
          </a:xfrm>
        </p:spPr>
        <p:txBody>
          <a:bodyPr>
            <a:normAutofit/>
          </a:bodyPr>
          <a:lstStyle/>
          <a:p>
            <a:pPr algn="ctr"/>
            <a:r>
              <a:rPr lang="da-DK" b="1" dirty="0">
                <a:solidFill>
                  <a:srgbClr val="0070C0"/>
                </a:solidFill>
                <a:latin typeface="Futura PT Bold" panose="020B0902020204020203" pitchFamily="34" charset="0"/>
              </a:rPr>
              <a:t>Er det strafbart?</a:t>
            </a:r>
          </a:p>
        </p:txBody>
      </p:sp>
      <p:pic>
        <p:nvPicPr>
          <p:cNvPr id="5" name="Billede 4">
            <a:extLst>
              <a:ext uri="{FF2B5EF4-FFF2-40B4-BE49-F238E27FC236}">
                <a16:creationId xmlns:a16="http://schemas.microsoft.com/office/drawing/2014/main" id="{46F218A7-7DC2-DB2B-1017-A5522CBA8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4" name="Pladsholder til indhold 3">
            <a:extLst>
              <a:ext uri="{FF2B5EF4-FFF2-40B4-BE49-F238E27FC236}">
                <a16:creationId xmlns:a16="http://schemas.microsoft.com/office/drawing/2014/main" id="{8EF338CF-0EEA-B74F-5282-2BAE93B775EC}"/>
              </a:ext>
            </a:extLst>
          </p:cNvPr>
          <p:cNvSpPr>
            <a:spLocks noGrp="1"/>
          </p:cNvSpPr>
          <p:nvPr>
            <p:ph idx="1"/>
          </p:nvPr>
        </p:nvSpPr>
        <p:spPr>
          <a:xfrm>
            <a:off x="2555910" y="2682282"/>
            <a:ext cx="7080180" cy="2760575"/>
          </a:xfrm>
        </p:spPr>
        <p:txBody>
          <a:bodyPr>
            <a:normAutofit fontScale="92500" lnSpcReduction="20000"/>
          </a:bodyPr>
          <a:lstStyle/>
          <a:p>
            <a:pPr marL="0" indent="0">
              <a:lnSpc>
                <a:spcPct val="150000"/>
              </a:lnSpc>
              <a:buNone/>
            </a:pPr>
            <a:r>
              <a:rPr lang="da-DK" sz="2600" b="0" i="0" dirty="0">
                <a:effectLst/>
                <a:latin typeface="Aileron SemiBold" panose="00000700000000000000" pitchFamily="50" charset="0"/>
              </a:rPr>
              <a:t>En jødisk familie er på vej ind til gudstjeneste i synagogen i Krystalgade. En flok unge passerer forbi og ”heiler”, dvs. bruger den nazistiske salut. De løber grinende derfra. </a:t>
            </a:r>
          </a:p>
          <a:p>
            <a:pPr marL="0" indent="0">
              <a:lnSpc>
                <a:spcPct val="150000"/>
              </a:lnSpc>
              <a:buNone/>
            </a:pPr>
            <a:r>
              <a:rPr lang="da-DK" sz="2600" b="0" i="0" dirty="0">
                <a:effectLst/>
                <a:latin typeface="Aileron SemiBold" panose="00000700000000000000" pitchFamily="50" charset="0"/>
              </a:rPr>
              <a:t>Er det strafbart? </a:t>
            </a:r>
          </a:p>
          <a:p>
            <a:endParaRPr lang="da-DK" dirty="0"/>
          </a:p>
        </p:txBody>
      </p:sp>
    </p:spTree>
    <p:extLst>
      <p:ext uri="{BB962C8B-B14F-4D97-AF65-F5344CB8AC3E}">
        <p14:creationId xmlns:p14="http://schemas.microsoft.com/office/powerpoint/2010/main" val="307829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C6B5D-BD4B-485A-D86D-D64625318A6D}"/>
              </a:ext>
            </a:extLst>
          </p:cNvPr>
          <p:cNvSpPr>
            <a:spLocks noGrp="1"/>
          </p:cNvSpPr>
          <p:nvPr>
            <p:ph type="title"/>
          </p:nvPr>
        </p:nvSpPr>
        <p:spPr>
          <a:xfrm>
            <a:off x="226966" y="333852"/>
            <a:ext cx="4911089" cy="1441503"/>
          </a:xfrm>
        </p:spPr>
        <p:txBody>
          <a:bodyPr>
            <a:normAutofit/>
          </a:bodyPr>
          <a:lstStyle/>
          <a:p>
            <a:pPr algn="ctr"/>
            <a:r>
              <a:rPr lang="da-DK" b="1" dirty="0">
                <a:solidFill>
                  <a:srgbClr val="0070C0"/>
                </a:solidFill>
                <a:latin typeface="Futura PT Bold" panose="020B0902020204020203" pitchFamily="34" charset="0"/>
              </a:rPr>
              <a:t>Er det strafbart?</a:t>
            </a:r>
          </a:p>
        </p:txBody>
      </p:sp>
      <p:pic>
        <p:nvPicPr>
          <p:cNvPr id="5" name="Billede 4">
            <a:extLst>
              <a:ext uri="{FF2B5EF4-FFF2-40B4-BE49-F238E27FC236}">
                <a16:creationId xmlns:a16="http://schemas.microsoft.com/office/drawing/2014/main" id="{46F218A7-7DC2-DB2B-1017-A5522CBA8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4" name="Pladsholder til indhold 3">
            <a:extLst>
              <a:ext uri="{FF2B5EF4-FFF2-40B4-BE49-F238E27FC236}">
                <a16:creationId xmlns:a16="http://schemas.microsoft.com/office/drawing/2014/main" id="{8EF338CF-0EEA-B74F-5282-2BAE93B775EC}"/>
              </a:ext>
            </a:extLst>
          </p:cNvPr>
          <p:cNvSpPr>
            <a:spLocks noGrp="1"/>
          </p:cNvSpPr>
          <p:nvPr>
            <p:ph idx="1"/>
          </p:nvPr>
        </p:nvSpPr>
        <p:spPr>
          <a:xfrm>
            <a:off x="2555910" y="2509414"/>
            <a:ext cx="6988140" cy="3619605"/>
          </a:xfrm>
        </p:spPr>
        <p:txBody>
          <a:bodyPr>
            <a:normAutofit/>
          </a:bodyPr>
          <a:lstStyle/>
          <a:p>
            <a:pPr marL="0" indent="0" algn="l" rtl="0" fontAlgn="base">
              <a:lnSpc>
                <a:spcPct val="120000"/>
              </a:lnSpc>
              <a:buNone/>
            </a:pPr>
            <a:r>
              <a:rPr lang="da-DK" sz="2400" b="0" i="0" dirty="0">
                <a:effectLst/>
                <a:latin typeface="Aileron SemiBold" panose="00000700000000000000" pitchFamily="50" charset="0"/>
              </a:rPr>
              <a:t>100 mennesker deltager i en demonstration til fordel for Palæstina. Der er massevis af palæstinensiske flag og folkemassen råber: ”</a:t>
            </a:r>
            <a:r>
              <a:rPr lang="da-DK" sz="2400" b="0" i="1" dirty="0" err="1">
                <a:effectLst/>
                <a:latin typeface="Aileron SemiBold" panose="00000700000000000000" pitchFamily="50" charset="0"/>
              </a:rPr>
              <a:t>Free</a:t>
            </a:r>
            <a:r>
              <a:rPr lang="da-DK" sz="2400" b="0" i="1" dirty="0">
                <a:effectLst/>
                <a:latin typeface="Aileron SemiBold" panose="00000700000000000000" pitchFamily="50" charset="0"/>
              </a:rPr>
              <a:t> </a:t>
            </a:r>
            <a:r>
              <a:rPr lang="da-DK" sz="2400" b="0" i="1" dirty="0" err="1">
                <a:effectLst/>
                <a:latin typeface="Aileron SemiBold" panose="00000700000000000000" pitchFamily="50" charset="0"/>
              </a:rPr>
              <a:t>Palestine</a:t>
            </a:r>
            <a:r>
              <a:rPr lang="da-DK" sz="2400" b="0" i="0" dirty="0">
                <a:effectLst/>
                <a:latin typeface="Aileron SemiBold" panose="00000700000000000000" pitchFamily="50" charset="0"/>
              </a:rPr>
              <a:t>” og bærer bannere med teksten ”</a:t>
            </a:r>
            <a:r>
              <a:rPr lang="da-DK" sz="2400" b="0" i="1" dirty="0">
                <a:effectLst/>
                <a:latin typeface="Aileron SemiBold" panose="00000700000000000000" pitchFamily="50" charset="0"/>
              </a:rPr>
              <a:t>Vi fordømmer Israels apartheid</a:t>
            </a:r>
            <a:r>
              <a:rPr lang="da-DK" sz="2400" b="0" i="0" dirty="0">
                <a:effectLst/>
                <a:latin typeface="Aileron SemiBold" panose="00000700000000000000" pitchFamily="50" charset="0"/>
              </a:rPr>
              <a:t>”. </a:t>
            </a:r>
          </a:p>
          <a:p>
            <a:pPr marL="0" indent="0" algn="l" rtl="0" fontAlgn="base">
              <a:lnSpc>
                <a:spcPct val="120000"/>
              </a:lnSpc>
              <a:buNone/>
            </a:pPr>
            <a:r>
              <a:rPr lang="da-DK" sz="2400" b="0" i="0" dirty="0">
                <a:effectLst/>
                <a:latin typeface="Aileron SemiBold" panose="00000700000000000000" pitchFamily="50" charset="0"/>
              </a:rPr>
              <a:t>Er det strafbart? </a:t>
            </a:r>
          </a:p>
          <a:p>
            <a:endParaRPr lang="da-DK" dirty="0"/>
          </a:p>
        </p:txBody>
      </p:sp>
    </p:spTree>
    <p:extLst>
      <p:ext uri="{BB962C8B-B14F-4D97-AF65-F5344CB8AC3E}">
        <p14:creationId xmlns:p14="http://schemas.microsoft.com/office/powerpoint/2010/main" val="28341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C6B5D-BD4B-485A-D86D-D64625318A6D}"/>
              </a:ext>
            </a:extLst>
          </p:cNvPr>
          <p:cNvSpPr>
            <a:spLocks noGrp="1"/>
          </p:cNvSpPr>
          <p:nvPr>
            <p:ph type="title"/>
          </p:nvPr>
        </p:nvSpPr>
        <p:spPr>
          <a:xfrm>
            <a:off x="226966" y="333852"/>
            <a:ext cx="4911089" cy="1441503"/>
          </a:xfrm>
        </p:spPr>
        <p:txBody>
          <a:bodyPr>
            <a:normAutofit/>
          </a:bodyPr>
          <a:lstStyle/>
          <a:p>
            <a:pPr algn="ctr"/>
            <a:r>
              <a:rPr lang="da-DK" b="1" dirty="0">
                <a:solidFill>
                  <a:srgbClr val="0070C0"/>
                </a:solidFill>
                <a:latin typeface="Futura PT Bold" panose="020B0902020204020203" pitchFamily="34" charset="0"/>
              </a:rPr>
              <a:t>Er det strafbart?</a:t>
            </a:r>
          </a:p>
        </p:txBody>
      </p:sp>
      <p:pic>
        <p:nvPicPr>
          <p:cNvPr id="5" name="Billede 4">
            <a:extLst>
              <a:ext uri="{FF2B5EF4-FFF2-40B4-BE49-F238E27FC236}">
                <a16:creationId xmlns:a16="http://schemas.microsoft.com/office/drawing/2014/main" id="{46F218A7-7DC2-DB2B-1017-A5522CBA8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999" y="582849"/>
            <a:ext cx="558989" cy="646331"/>
          </a:xfrm>
          <a:prstGeom prst="rect">
            <a:avLst/>
          </a:prstGeom>
        </p:spPr>
      </p:pic>
      <p:sp>
        <p:nvSpPr>
          <p:cNvPr id="4" name="Pladsholder til indhold 3">
            <a:extLst>
              <a:ext uri="{FF2B5EF4-FFF2-40B4-BE49-F238E27FC236}">
                <a16:creationId xmlns:a16="http://schemas.microsoft.com/office/drawing/2014/main" id="{8EF338CF-0EEA-B74F-5282-2BAE93B775EC}"/>
              </a:ext>
            </a:extLst>
          </p:cNvPr>
          <p:cNvSpPr>
            <a:spLocks noGrp="1"/>
          </p:cNvSpPr>
          <p:nvPr>
            <p:ph idx="1"/>
          </p:nvPr>
        </p:nvSpPr>
        <p:spPr>
          <a:xfrm>
            <a:off x="2555910" y="2509414"/>
            <a:ext cx="6988140" cy="2988416"/>
          </a:xfrm>
        </p:spPr>
        <p:txBody>
          <a:bodyPr>
            <a:normAutofit lnSpcReduction="10000"/>
          </a:bodyPr>
          <a:lstStyle/>
          <a:p>
            <a:pPr marL="0" indent="0" algn="l" rtl="0" fontAlgn="base">
              <a:lnSpc>
                <a:spcPct val="150000"/>
              </a:lnSpc>
              <a:buNone/>
            </a:pPr>
            <a:r>
              <a:rPr lang="da-DK" sz="2400" b="0" i="0" dirty="0">
                <a:effectLst/>
                <a:latin typeface="Aileron SemiBold" panose="00000700000000000000" pitchFamily="50" charset="0"/>
              </a:rPr>
              <a:t>En jødisk kvinde kommer gående på gaden med sin søn. Sønnen bærer en </a:t>
            </a:r>
            <a:r>
              <a:rPr lang="da-DK" sz="2400" b="0" i="0" dirty="0" err="1">
                <a:effectLst/>
                <a:latin typeface="Aileron SemiBold" panose="00000700000000000000" pitchFamily="50" charset="0"/>
              </a:rPr>
              <a:t>kipa</a:t>
            </a:r>
            <a:r>
              <a:rPr lang="da-DK" sz="2400" b="0" i="0" dirty="0">
                <a:effectLst/>
                <a:latin typeface="Aileron SemiBold" panose="00000700000000000000" pitchFamily="50" charset="0"/>
              </a:rPr>
              <a:t> på hovedet. En mand krydser gaden, går ind foran dem og råber ”</a:t>
            </a:r>
            <a:r>
              <a:rPr lang="da-DK" sz="2400" b="0" i="0" dirty="0" err="1">
                <a:effectLst/>
                <a:latin typeface="Aileron SemiBold" panose="00000700000000000000" pitchFamily="50" charset="0"/>
              </a:rPr>
              <a:t>Free</a:t>
            </a:r>
            <a:r>
              <a:rPr lang="da-DK" sz="2400" b="0" i="0" dirty="0">
                <a:effectLst/>
                <a:latin typeface="Aileron SemiBold" panose="00000700000000000000" pitchFamily="50" charset="0"/>
              </a:rPr>
              <a:t> </a:t>
            </a:r>
            <a:r>
              <a:rPr lang="da-DK" sz="2400" b="0" i="0" dirty="0" err="1">
                <a:effectLst/>
                <a:latin typeface="Aileron SemiBold" panose="00000700000000000000" pitchFamily="50" charset="0"/>
              </a:rPr>
              <a:t>Palestine</a:t>
            </a:r>
            <a:r>
              <a:rPr lang="da-DK" sz="2400" b="0" i="0" dirty="0">
                <a:effectLst/>
                <a:latin typeface="Aileron SemiBold" panose="00000700000000000000" pitchFamily="50" charset="0"/>
              </a:rPr>
              <a:t>” ind i hovedet på dem. </a:t>
            </a:r>
          </a:p>
          <a:p>
            <a:pPr marL="0" indent="0" algn="l" rtl="0" fontAlgn="base">
              <a:lnSpc>
                <a:spcPct val="150000"/>
              </a:lnSpc>
              <a:buNone/>
            </a:pPr>
            <a:r>
              <a:rPr lang="da-DK" sz="2400" b="0" i="0" dirty="0">
                <a:effectLst/>
                <a:latin typeface="Aileron SemiBold" panose="00000700000000000000" pitchFamily="50" charset="0"/>
              </a:rPr>
              <a:t>Er det strafbart? </a:t>
            </a:r>
          </a:p>
          <a:p>
            <a:pPr marL="0" indent="0" algn="l" rtl="0" fontAlgn="base">
              <a:buNone/>
            </a:pPr>
            <a:endParaRPr lang="da-DK" b="0" i="0" dirty="0">
              <a:solidFill>
                <a:srgbClr val="000000"/>
              </a:solidFill>
              <a:effectLst/>
              <a:latin typeface="Segoe UI" panose="020B0502040204020203" pitchFamily="34" charset="0"/>
            </a:endParaRPr>
          </a:p>
          <a:p>
            <a:endParaRPr lang="da-DK" dirty="0"/>
          </a:p>
        </p:txBody>
      </p:sp>
    </p:spTree>
    <p:extLst>
      <p:ext uri="{BB962C8B-B14F-4D97-AF65-F5344CB8AC3E}">
        <p14:creationId xmlns:p14="http://schemas.microsoft.com/office/powerpoint/2010/main" val="2078805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bet">
  <a:themeElements>
    <a:clrScheme name="Stribe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Stribe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tribe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1FD4BB6202148418ECEE2613ED6A5E7" ma:contentTypeVersion="16" ma:contentTypeDescription="Opret et nyt dokument." ma:contentTypeScope="" ma:versionID="36c41f140ffa30db753bd3f732b12c7b">
  <xsd:schema xmlns:xsd="http://www.w3.org/2001/XMLSchema" xmlns:xs="http://www.w3.org/2001/XMLSchema" xmlns:p="http://schemas.microsoft.com/office/2006/metadata/properties" xmlns:ns2="874223e9-194d-4d44-a5b9-94a74e6bb032" xmlns:ns3="3e28d13c-0e53-4b42-b37a-65c09169ccd8" targetNamespace="http://schemas.microsoft.com/office/2006/metadata/properties" ma:root="true" ma:fieldsID="ae012c7f2ffa325789efc0882689b1dc" ns2:_="" ns3:_="">
    <xsd:import namespace="874223e9-194d-4d44-a5b9-94a74e6bb032"/>
    <xsd:import namespace="3e28d13c-0e53-4b42-b37a-65c09169ccd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Tro_x002c_folketroogovertro" minOccurs="0"/>
                <xsd:element ref="ns2:MediaServiceObjectDetectorVersions" minOccurs="0"/>
                <xsd:element ref="ns2:MediaServiceOCR" minOccurs="0"/>
                <xsd:element ref="ns3:SharedWithUsers" minOccurs="0"/>
                <xsd:element ref="ns3:SharedWithDetail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223e9-194d-4d44-a5b9-94a74e6bb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4e74a0d6-a630-4357-95ad-6ecc9f39f66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Tro_x002c_folketroogovertro" ma:index="15" nillable="true" ma:displayName="OBS" ma:format="Dropdown" ma:internalName="Tro_x002c_folketroogovertro">
      <xsd:simpleType>
        <xsd:restriction base="dms:Text">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28d13c-0e53-4b42-b37a-65c09169ccd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66e8891-fc82-4da9-9409-5ccaf8b28d20}" ma:internalName="TaxCatchAll" ma:showField="CatchAllData" ma:web="3e28d13c-0e53-4b42-b37a-65c09169ccd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4223e9-194d-4d44-a5b9-94a74e6bb032">
      <Terms xmlns="http://schemas.microsoft.com/office/infopath/2007/PartnerControls"/>
    </lcf76f155ced4ddcb4097134ff3c332f>
    <Tro_x002c_folketroogovertro xmlns="874223e9-194d-4d44-a5b9-94a74e6bb032" xsi:nil="true"/>
    <TaxCatchAll xmlns="3e28d13c-0e53-4b42-b37a-65c09169cc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F9D193-A824-4FEA-9DAD-0C20D82C7082}">
  <ds:schemaRefs>
    <ds:schemaRef ds:uri="3e28d13c-0e53-4b42-b37a-65c09169ccd8"/>
    <ds:schemaRef ds:uri="874223e9-194d-4d44-a5b9-94a74e6bb0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D6FC77-0A70-40AB-9A4B-D5016B3C1E06}">
  <ds:schemaRef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874223e9-194d-4d44-a5b9-94a74e6bb032"/>
    <ds:schemaRef ds:uri="3e28d13c-0e53-4b42-b37a-65c09169ccd8"/>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B417D3D-7C61-484A-8E89-5392B7E579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TM03090430[[fn=Stribet]]</Template>
  <TotalTime>865</TotalTime>
  <Words>1393</Words>
  <Application>Microsoft Office PowerPoint</Application>
  <PresentationFormat>Widescreen</PresentationFormat>
  <Paragraphs>80</Paragraphs>
  <Slides>12</Slides>
  <Notes>12</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12</vt:i4>
      </vt:variant>
    </vt:vector>
  </HeadingPairs>
  <TitlesOfParts>
    <vt:vector size="22" baseType="lpstr">
      <vt:lpstr>Aileron SemiBold</vt:lpstr>
      <vt:lpstr>Aptos</vt:lpstr>
      <vt:lpstr>Arial</vt:lpstr>
      <vt:lpstr>Calibri</vt:lpstr>
      <vt:lpstr>Corbel</vt:lpstr>
      <vt:lpstr>Futura PT Bold</vt:lpstr>
      <vt:lpstr>Publico text</vt:lpstr>
      <vt:lpstr>Segoe UI</vt:lpstr>
      <vt:lpstr>Wingdings</vt:lpstr>
      <vt:lpstr>Stribet</vt:lpstr>
      <vt:lpstr>forfølgelse</vt:lpstr>
      <vt:lpstr>Hvad betyder antisemitisme?</vt:lpstr>
      <vt:lpstr>Hvad betyder…?</vt:lpstr>
      <vt:lpstr>Vidste du, at...?</vt:lpstr>
      <vt:lpstr>RACISMEPARAGRAFFEN</vt:lpstr>
      <vt:lpstr>Er det strafbart?</vt:lpstr>
      <vt:lpstr>Er det strafbart?</vt:lpstr>
      <vt:lpstr>Er det strafbart?</vt:lpstr>
      <vt:lpstr>Er det strafbart?</vt:lpstr>
      <vt:lpstr>Er det strafbart?</vt:lpstr>
      <vt:lpstr>Er det strafbart?</vt:lpstr>
      <vt:lpstr>Krig mellem israel og hamas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Hvad er jødedom?</dc:title>
  <dc:creator>Vibeke Tietge</dc:creator>
  <cp:lastModifiedBy>Vibeke Tietge</cp:lastModifiedBy>
  <cp:revision>3</cp:revision>
  <dcterms:created xsi:type="dcterms:W3CDTF">2024-08-28T11:01:26Z</dcterms:created>
  <dcterms:modified xsi:type="dcterms:W3CDTF">2025-06-20T09:24:59Z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0x010100C1FD4BB6202148418ECEE2613ED6A5E7</vt:lpwstr>
  </property>
  <property fmtid="{D5CDD505-2E9C-101B-9397-08002B2CF9AE}" pid="3" name="MediaServiceImageTags">
    <vt:lpwstr/>
  </property>
</Properties>
</file>